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theme/themeOverride2.xml" ContentType="application/vnd.openxmlformats-officedocument.themeOverrid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heme/themeOverride3.xml" ContentType="application/vnd.openxmlformats-officedocument.themeOverrid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Override4.xml" ContentType="application/vnd.openxmlformats-officedocument.themeOverrid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19" r:id="rId7"/>
    <p:sldMasterId id="2147483730" r:id="rId8"/>
    <p:sldMasterId id="2147483741" r:id="rId9"/>
  </p:sldMasterIdLst>
  <p:notesMasterIdLst>
    <p:notesMasterId r:id="rId31"/>
  </p:notesMasterIdLst>
  <p:handoutMasterIdLst>
    <p:handoutMasterId r:id="rId32"/>
  </p:handoutMasterIdLst>
  <p:sldIdLst>
    <p:sldId id="256" r:id="rId10"/>
    <p:sldId id="258" r:id="rId11"/>
    <p:sldId id="257" r:id="rId12"/>
    <p:sldId id="259" r:id="rId13"/>
    <p:sldId id="260" r:id="rId14"/>
    <p:sldId id="261" r:id="rId15"/>
    <p:sldId id="262" r:id="rId16"/>
    <p:sldId id="263" r:id="rId17"/>
    <p:sldId id="265" r:id="rId18"/>
    <p:sldId id="268" r:id="rId19"/>
    <p:sldId id="266" r:id="rId20"/>
    <p:sldId id="267" r:id="rId21"/>
    <p:sldId id="269" r:id="rId22"/>
    <p:sldId id="271" r:id="rId23"/>
    <p:sldId id="270" r:id="rId24"/>
    <p:sldId id="279" r:id="rId25"/>
    <p:sldId id="277" r:id="rId26"/>
    <p:sldId id="275" r:id="rId27"/>
    <p:sldId id="276" r:id="rId28"/>
    <p:sldId id="272" r:id="rId29"/>
    <p:sldId id="273" r:id="rId30"/>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508" autoAdjust="0"/>
  </p:normalViewPr>
  <p:slideViewPr>
    <p:cSldViewPr snapToGrid="0">
      <p:cViewPr varScale="1">
        <p:scale>
          <a:sx n="58" d="100"/>
          <a:sy n="58" d="100"/>
        </p:scale>
        <p:origin x="420" y="72"/>
      </p:cViewPr>
      <p:guideLst/>
    </p:cSldViewPr>
  </p:slideViewPr>
  <p:outlineViewPr>
    <p:cViewPr>
      <p:scale>
        <a:sx n="33" d="100"/>
        <a:sy n="33" d="100"/>
      </p:scale>
      <p:origin x="0" y="-139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FA8ABFA0-D3B8-45EB-9434-05A7C6F48CCC}" type="datetimeFigureOut">
              <a:rPr lang="en-GB" smtClean="0"/>
              <a:t>02/04/2019</a:t>
            </a:fld>
            <a:endParaRPr lang="en-GB"/>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9F1E6F96-9AA4-4DE6-8D3A-5C4EDAEC0158}" type="slidenum">
              <a:rPr lang="en-GB" smtClean="0"/>
              <a:t>‹#›</a:t>
            </a:fld>
            <a:endParaRPr lang="en-GB"/>
          </a:p>
        </p:txBody>
      </p:sp>
    </p:spTree>
    <p:extLst>
      <p:ext uri="{BB962C8B-B14F-4D97-AF65-F5344CB8AC3E}">
        <p14:creationId xmlns:p14="http://schemas.microsoft.com/office/powerpoint/2010/main" val="3099083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9E50A782-482E-4C19-BFCC-2C6578907AE5}" type="datetimeFigureOut">
              <a:rPr lang="en-GB" smtClean="0"/>
              <a:t>02/04/2019</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0438954A-FF90-431B-89D6-E6231E5630FA}" type="slidenum">
              <a:rPr lang="en-GB" smtClean="0"/>
              <a:t>‹#›</a:t>
            </a:fld>
            <a:endParaRPr lang="en-GB"/>
          </a:p>
        </p:txBody>
      </p:sp>
    </p:spTree>
    <p:extLst>
      <p:ext uri="{BB962C8B-B14F-4D97-AF65-F5344CB8AC3E}">
        <p14:creationId xmlns:p14="http://schemas.microsoft.com/office/powerpoint/2010/main" val="2217426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Welcome </a:t>
            </a:r>
            <a:r>
              <a:rPr lang="en-GB" dirty="0" err="1" smtClean="0"/>
              <a:t>etc</a:t>
            </a: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0438954A-FF90-431B-89D6-E6231E5630FA}" type="slidenum">
              <a:rPr lang="en-GB" smtClean="0"/>
              <a:t>1</a:t>
            </a:fld>
            <a:endParaRPr lang="en-GB"/>
          </a:p>
        </p:txBody>
      </p:sp>
    </p:spTree>
    <p:extLst>
      <p:ext uri="{BB962C8B-B14F-4D97-AF65-F5344CB8AC3E}">
        <p14:creationId xmlns:p14="http://schemas.microsoft.com/office/powerpoint/2010/main" val="3754424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have a go using the rods and cubes.  A rod = 10 and a cube  = 1. Make</a:t>
            </a:r>
            <a:r>
              <a:rPr lang="en-GB" baseline="0" dirty="0" smtClean="0"/>
              <a:t> 23.  We want to subtract 7.  What do we need to do?  We EXCHANGE a rod for 10 cubes so we have only 1 rod left and 13 cubes.  </a:t>
            </a:r>
            <a:endParaRPr lang="en-GB" dirty="0"/>
          </a:p>
        </p:txBody>
      </p:sp>
      <p:sp>
        <p:nvSpPr>
          <p:cNvPr id="4" name="Slide Number Placeholder 3"/>
          <p:cNvSpPr>
            <a:spLocks noGrp="1"/>
          </p:cNvSpPr>
          <p:nvPr>
            <p:ph type="sldNum" sz="quarter" idx="10"/>
          </p:nvPr>
        </p:nvSpPr>
        <p:spPr/>
        <p:txBody>
          <a:bodyPr/>
          <a:lstStyle/>
          <a:p>
            <a:fld id="{0438954A-FF90-431B-89D6-E6231E5630FA}" type="slidenum">
              <a:rPr lang="en-GB" smtClean="0"/>
              <a:t>10</a:t>
            </a:fld>
            <a:endParaRPr lang="en-GB"/>
          </a:p>
        </p:txBody>
      </p:sp>
    </p:spTree>
    <p:extLst>
      <p:ext uri="{BB962C8B-B14F-4D97-AF65-F5344CB8AC3E}">
        <p14:creationId xmlns:p14="http://schemas.microsoft.com/office/powerpoint/2010/main" val="2082657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Your child might mention partitioning, so this is what it means.  </a:t>
            </a:r>
          </a:p>
        </p:txBody>
      </p:sp>
      <p:sp>
        <p:nvSpPr>
          <p:cNvPr id="4" name="Slide Number Placeholder 3"/>
          <p:cNvSpPr>
            <a:spLocks noGrp="1"/>
          </p:cNvSpPr>
          <p:nvPr>
            <p:ph type="sldNum" sz="quarter" idx="10"/>
          </p:nvPr>
        </p:nvSpPr>
        <p:spPr/>
        <p:txBody>
          <a:bodyPr/>
          <a:lstStyle/>
          <a:p>
            <a:fld id="{0438954A-FF90-431B-89D6-E6231E5630FA}" type="slidenum">
              <a:rPr lang="en-GB" smtClean="0"/>
              <a:t>11</a:t>
            </a:fld>
            <a:endParaRPr lang="en-GB"/>
          </a:p>
        </p:txBody>
      </p:sp>
    </p:spTree>
    <p:extLst>
      <p:ext uri="{BB962C8B-B14F-4D97-AF65-F5344CB8AC3E}">
        <p14:creationId xmlns:p14="http://schemas.microsoft.com/office/powerpoint/2010/main" val="918901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brilliant trick to help your child with mental maths.  </a:t>
            </a:r>
            <a:r>
              <a:rPr lang="en-GB" dirty="0" err="1" smtClean="0"/>
              <a:t>Numberlines</a:t>
            </a:r>
            <a:r>
              <a:rPr lang="en-GB" dirty="0" smtClean="0"/>
              <a:t> are easy to draw and easy to imagine.</a:t>
            </a:r>
            <a:endParaRPr lang="en-GB" dirty="0"/>
          </a:p>
        </p:txBody>
      </p:sp>
      <p:sp>
        <p:nvSpPr>
          <p:cNvPr id="4" name="Slide Number Placeholder 3"/>
          <p:cNvSpPr>
            <a:spLocks noGrp="1"/>
          </p:cNvSpPr>
          <p:nvPr>
            <p:ph type="sldNum" sz="quarter" idx="10"/>
          </p:nvPr>
        </p:nvSpPr>
        <p:spPr/>
        <p:txBody>
          <a:bodyPr/>
          <a:lstStyle/>
          <a:p>
            <a:fld id="{0438954A-FF90-431B-89D6-E6231E5630FA}" type="slidenum">
              <a:rPr lang="en-GB" smtClean="0"/>
              <a:t>12</a:t>
            </a:fld>
            <a:endParaRPr lang="en-GB"/>
          </a:p>
        </p:txBody>
      </p:sp>
    </p:spTree>
    <p:extLst>
      <p:ext uri="{BB962C8B-B14F-4D97-AF65-F5344CB8AC3E}">
        <p14:creationId xmlns:p14="http://schemas.microsoft.com/office/powerpoint/2010/main" val="1419224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often one that comes up at parents evening!  It’s taught primarily in Y3 and 4 as an introduction to formal multiplication.  I recap it in Y5 as we move onto long multiplication as it makes the process easy to understand.</a:t>
            </a:r>
            <a:r>
              <a:rPr lang="en-GB" baseline="0" dirty="0" smtClean="0"/>
              <a:t>  Let’s have a go…We partition each number into tens and ones, then multiply each.  At the end, we add the products to get our answer.</a:t>
            </a:r>
            <a:endParaRPr lang="en-GB" dirty="0"/>
          </a:p>
        </p:txBody>
      </p:sp>
      <p:sp>
        <p:nvSpPr>
          <p:cNvPr id="4" name="Slide Number Placeholder 3"/>
          <p:cNvSpPr>
            <a:spLocks noGrp="1"/>
          </p:cNvSpPr>
          <p:nvPr>
            <p:ph type="sldNum" sz="quarter" idx="10"/>
          </p:nvPr>
        </p:nvSpPr>
        <p:spPr/>
        <p:txBody>
          <a:bodyPr/>
          <a:lstStyle/>
          <a:p>
            <a:fld id="{0438954A-FF90-431B-89D6-E6231E5630FA}" type="slidenum">
              <a:rPr lang="en-GB" smtClean="0"/>
              <a:t>13</a:t>
            </a:fld>
            <a:endParaRPr lang="en-GB"/>
          </a:p>
        </p:txBody>
      </p:sp>
    </p:spTree>
    <p:extLst>
      <p:ext uri="{BB962C8B-B14F-4D97-AF65-F5344CB8AC3E}">
        <p14:creationId xmlns:p14="http://schemas.microsoft.com/office/powerpoint/2010/main" val="1494578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38954A-FF90-431B-89D6-E6231E5630FA}" type="slidenum">
              <a:rPr lang="en-GB" smtClean="0"/>
              <a:t>14</a:t>
            </a:fld>
            <a:endParaRPr lang="en-GB"/>
          </a:p>
        </p:txBody>
      </p:sp>
    </p:spTree>
    <p:extLst>
      <p:ext uri="{BB962C8B-B14F-4D97-AF65-F5344CB8AC3E}">
        <p14:creationId xmlns:p14="http://schemas.microsoft.com/office/powerpoint/2010/main" val="2776073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a look</a:t>
            </a:r>
            <a:r>
              <a:rPr lang="en-GB" baseline="0" dirty="0" smtClean="0"/>
              <a:t> at the SATs questions in the tables.  Have a go – I won’t pick on anyone for answers!  </a:t>
            </a:r>
          </a:p>
          <a:p>
            <a:r>
              <a:rPr lang="en-GB" baseline="0" dirty="0" smtClean="0"/>
              <a:t>What did you think?  Did anything surprise you?</a:t>
            </a:r>
            <a:endParaRPr lang="en-GB" dirty="0"/>
          </a:p>
        </p:txBody>
      </p:sp>
      <p:sp>
        <p:nvSpPr>
          <p:cNvPr id="4" name="Slide Number Placeholder 3"/>
          <p:cNvSpPr>
            <a:spLocks noGrp="1"/>
          </p:cNvSpPr>
          <p:nvPr>
            <p:ph type="sldNum" sz="quarter" idx="10"/>
          </p:nvPr>
        </p:nvSpPr>
        <p:spPr/>
        <p:txBody>
          <a:bodyPr/>
          <a:lstStyle/>
          <a:p>
            <a:fld id="{0438954A-FF90-431B-89D6-E6231E5630FA}" type="slidenum">
              <a:rPr lang="en-GB" smtClean="0"/>
              <a:t>15</a:t>
            </a:fld>
            <a:endParaRPr lang="en-GB"/>
          </a:p>
        </p:txBody>
      </p:sp>
    </p:spTree>
    <p:extLst>
      <p:ext uri="{BB962C8B-B14F-4D97-AF65-F5344CB8AC3E}">
        <p14:creationId xmlns:p14="http://schemas.microsoft.com/office/powerpoint/2010/main" val="152250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38954A-FF90-431B-89D6-E6231E5630FA}" type="slidenum">
              <a:rPr lang="en-GB" smtClean="0"/>
              <a:t>16</a:t>
            </a:fld>
            <a:endParaRPr lang="en-GB"/>
          </a:p>
        </p:txBody>
      </p:sp>
    </p:spTree>
    <p:extLst>
      <p:ext uri="{BB962C8B-B14F-4D97-AF65-F5344CB8AC3E}">
        <p14:creationId xmlns:p14="http://schemas.microsoft.com/office/powerpoint/2010/main" val="3741840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 illustrate this, here are two questions from exam</a:t>
            </a:r>
            <a:r>
              <a:rPr lang="en-US" altLang="en-US" baseline="0" dirty="0" smtClean="0"/>
              <a:t> papers, in fact from KS2 SATs (Y6) and the foundation paper GCSE (Y11).  Which one is which?  The only ‘tweaking’ has been in presentation (pictures removed </a:t>
            </a:r>
            <a:r>
              <a:rPr lang="en-US" altLang="en-US" baseline="0" dirty="0" err="1" smtClean="0"/>
              <a:t>etc</a:t>
            </a:r>
            <a:r>
              <a:rPr lang="en-US" altLang="en-US" baseline="0" dirty="0" smtClean="0"/>
              <a:t>), not content.</a:t>
            </a:r>
            <a:endParaRPr lang="en-US"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panose="020B0604020202020204" pitchFamily="34" charset="0"/>
              </a:defRPr>
            </a:lvl1pPr>
            <a:lvl2pPr marL="736600" indent="-282575">
              <a:defRPr sz="2800">
                <a:solidFill>
                  <a:schemeClr val="tx1"/>
                </a:solidFill>
                <a:latin typeface="Arial" panose="020B0604020202020204" pitchFamily="34" charset="0"/>
              </a:defRPr>
            </a:lvl2pPr>
            <a:lvl3pPr marL="1133475" indent="-225425">
              <a:defRPr sz="2800">
                <a:solidFill>
                  <a:schemeClr val="tx1"/>
                </a:solidFill>
                <a:latin typeface="Arial" panose="020B0604020202020204" pitchFamily="34" charset="0"/>
              </a:defRPr>
            </a:lvl3pPr>
            <a:lvl4pPr marL="1585913" indent="-225425">
              <a:defRPr sz="2800">
                <a:solidFill>
                  <a:schemeClr val="tx1"/>
                </a:solidFill>
                <a:latin typeface="Arial" panose="020B0604020202020204" pitchFamily="34" charset="0"/>
              </a:defRPr>
            </a:lvl4pPr>
            <a:lvl5pPr marL="2039938" indent="-225425">
              <a:defRPr sz="2800">
                <a:solidFill>
                  <a:schemeClr val="tx1"/>
                </a:solidFill>
                <a:latin typeface="Arial" panose="020B0604020202020204" pitchFamily="34" charset="0"/>
              </a:defRPr>
            </a:lvl5pPr>
            <a:lvl6pPr marL="2497138" indent="-225425" eaLnBrk="0" fontAlgn="base" hangingPunct="0">
              <a:spcBef>
                <a:spcPct val="0"/>
              </a:spcBef>
              <a:spcAft>
                <a:spcPct val="0"/>
              </a:spcAft>
              <a:defRPr sz="2800">
                <a:solidFill>
                  <a:schemeClr val="tx1"/>
                </a:solidFill>
                <a:latin typeface="Arial" panose="020B0604020202020204" pitchFamily="34" charset="0"/>
              </a:defRPr>
            </a:lvl6pPr>
            <a:lvl7pPr marL="2954338" indent="-225425" eaLnBrk="0" fontAlgn="base" hangingPunct="0">
              <a:spcBef>
                <a:spcPct val="0"/>
              </a:spcBef>
              <a:spcAft>
                <a:spcPct val="0"/>
              </a:spcAft>
              <a:defRPr sz="2800">
                <a:solidFill>
                  <a:schemeClr val="tx1"/>
                </a:solidFill>
                <a:latin typeface="Arial" panose="020B0604020202020204" pitchFamily="34" charset="0"/>
              </a:defRPr>
            </a:lvl7pPr>
            <a:lvl8pPr marL="3411538" indent="-225425" eaLnBrk="0" fontAlgn="base" hangingPunct="0">
              <a:spcBef>
                <a:spcPct val="0"/>
              </a:spcBef>
              <a:spcAft>
                <a:spcPct val="0"/>
              </a:spcAft>
              <a:defRPr sz="2800">
                <a:solidFill>
                  <a:schemeClr val="tx1"/>
                </a:solidFill>
                <a:latin typeface="Arial" panose="020B0604020202020204" pitchFamily="34" charset="0"/>
              </a:defRPr>
            </a:lvl8pPr>
            <a:lvl9pPr marL="3868738" indent="-225425"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7D3F74-FF97-412A-A1AA-3662A87AF42B}"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567669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panose="020B0604020202020204" pitchFamily="34" charset="0"/>
              </a:defRPr>
            </a:lvl1pPr>
            <a:lvl2pPr marL="736600" indent="-282575">
              <a:defRPr sz="2800">
                <a:solidFill>
                  <a:schemeClr val="tx1"/>
                </a:solidFill>
                <a:latin typeface="Arial" panose="020B0604020202020204" pitchFamily="34" charset="0"/>
              </a:defRPr>
            </a:lvl2pPr>
            <a:lvl3pPr marL="1133475" indent="-225425">
              <a:defRPr sz="2800">
                <a:solidFill>
                  <a:schemeClr val="tx1"/>
                </a:solidFill>
                <a:latin typeface="Arial" panose="020B0604020202020204" pitchFamily="34" charset="0"/>
              </a:defRPr>
            </a:lvl3pPr>
            <a:lvl4pPr marL="1585913" indent="-225425">
              <a:defRPr sz="2800">
                <a:solidFill>
                  <a:schemeClr val="tx1"/>
                </a:solidFill>
                <a:latin typeface="Arial" panose="020B0604020202020204" pitchFamily="34" charset="0"/>
              </a:defRPr>
            </a:lvl4pPr>
            <a:lvl5pPr marL="2039938" indent="-225425">
              <a:defRPr sz="2800">
                <a:solidFill>
                  <a:schemeClr val="tx1"/>
                </a:solidFill>
                <a:latin typeface="Arial" panose="020B0604020202020204" pitchFamily="34" charset="0"/>
              </a:defRPr>
            </a:lvl5pPr>
            <a:lvl6pPr marL="2497138" indent="-225425" eaLnBrk="0" fontAlgn="base" hangingPunct="0">
              <a:spcBef>
                <a:spcPct val="0"/>
              </a:spcBef>
              <a:spcAft>
                <a:spcPct val="0"/>
              </a:spcAft>
              <a:defRPr sz="2800">
                <a:solidFill>
                  <a:schemeClr val="tx1"/>
                </a:solidFill>
                <a:latin typeface="Arial" panose="020B0604020202020204" pitchFamily="34" charset="0"/>
              </a:defRPr>
            </a:lvl6pPr>
            <a:lvl7pPr marL="2954338" indent="-225425" eaLnBrk="0" fontAlgn="base" hangingPunct="0">
              <a:spcBef>
                <a:spcPct val="0"/>
              </a:spcBef>
              <a:spcAft>
                <a:spcPct val="0"/>
              </a:spcAft>
              <a:defRPr sz="2800">
                <a:solidFill>
                  <a:schemeClr val="tx1"/>
                </a:solidFill>
                <a:latin typeface="Arial" panose="020B0604020202020204" pitchFamily="34" charset="0"/>
              </a:defRPr>
            </a:lvl7pPr>
            <a:lvl8pPr marL="3411538" indent="-225425" eaLnBrk="0" fontAlgn="base" hangingPunct="0">
              <a:spcBef>
                <a:spcPct val="0"/>
              </a:spcBef>
              <a:spcAft>
                <a:spcPct val="0"/>
              </a:spcAft>
              <a:defRPr sz="2800">
                <a:solidFill>
                  <a:schemeClr val="tx1"/>
                </a:solidFill>
                <a:latin typeface="Arial" panose="020B0604020202020204" pitchFamily="34" charset="0"/>
              </a:defRPr>
            </a:lvl8pPr>
            <a:lvl9pPr marL="3868738" indent="-225425"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7EB3536-6666-4480-9ED9-93E91105C845}"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06883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panose="020B0604020202020204" pitchFamily="34" charset="0"/>
              </a:defRPr>
            </a:lvl1pPr>
            <a:lvl2pPr marL="736600" indent="-282575">
              <a:defRPr sz="2800">
                <a:solidFill>
                  <a:schemeClr val="tx1"/>
                </a:solidFill>
                <a:latin typeface="Arial" panose="020B0604020202020204" pitchFamily="34" charset="0"/>
              </a:defRPr>
            </a:lvl2pPr>
            <a:lvl3pPr marL="1133475" indent="-225425">
              <a:defRPr sz="2800">
                <a:solidFill>
                  <a:schemeClr val="tx1"/>
                </a:solidFill>
                <a:latin typeface="Arial" panose="020B0604020202020204" pitchFamily="34" charset="0"/>
              </a:defRPr>
            </a:lvl3pPr>
            <a:lvl4pPr marL="1585913" indent="-225425">
              <a:defRPr sz="2800">
                <a:solidFill>
                  <a:schemeClr val="tx1"/>
                </a:solidFill>
                <a:latin typeface="Arial" panose="020B0604020202020204" pitchFamily="34" charset="0"/>
              </a:defRPr>
            </a:lvl4pPr>
            <a:lvl5pPr marL="2039938" indent="-225425">
              <a:defRPr sz="2800">
                <a:solidFill>
                  <a:schemeClr val="tx1"/>
                </a:solidFill>
                <a:latin typeface="Arial" panose="020B0604020202020204" pitchFamily="34" charset="0"/>
              </a:defRPr>
            </a:lvl5pPr>
            <a:lvl6pPr marL="2497138" indent="-225425" eaLnBrk="0" fontAlgn="base" hangingPunct="0">
              <a:spcBef>
                <a:spcPct val="0"/>
              </a:spcBef>
              <a:spcAft>
                <a:spcPct val="0"/>
              </a:spcAft>
              <a:defRPr sz="2800">
                <a:solidFill>
                  <a:schemeClr val="tx1"/>
                </a:solidFill>
                <a:latin typeface="Arial" panose="020B0604020202020204" pitchFamily="34" charset="0"/>
              </a:defRPr>
            </a:lvl6pPr>
            <a:lvl7pPr marL="2954338" indent="-225425" eaLnBrk="0" fontAlgn="base" hangingPunct="0">
              <a:spcBef>
                <a:spcPct val="0"/>
              </a:spcBef>
              <a:spcAft>
                <a:spcPct val="0"/>
              </a:spcAft>
              <a:defRPr sz="2800">
                <a:solidFill>
                  <a:schemeClr val="tx1"/>
                </a:solidFill>
                <a:latin typeface="Arial" panose="020B0604020202020204" pitchFamily="34" charset="0"/>
              </a:defRPr>
            </a:lvl7pPr>
            <a:lvl8pPr marL="3411538" indent="-225425" eaLnBrk="0" fontAlgn="base" hangingPunct="0">
              <a:spcBef>
                <a:spcPct val="0"/>
              </a:spcBef>
              <a:spcAft>
                <a:spcPct val="0"/>
              </a:spcAft>
              <a:defRPr sz="2800">
                <a:solidFill>
                  <a:schemeClr val="tx1"/>
                </a:solidFill>
                <a:latin typeface="Arial" panose="020B0604020202020204" pitchFamily="34" charset="0"/>
              </a:defRPr>
            </a:lvl8pPr>
            <a:lvl9pPr marL="3868738" indent="-225425"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D9785B7-D156-43BC-A4B5-E570E3AE272D}"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911733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three statements are paraphrased from the NC.  Much greater emphasis on problem solving than before, supported by fluency in the basic skills: counting, number bonds, times tables and place value.  You might have heard of ‘Mastery Maths’:  we say that </a:t>
            </a:r>
            <a:r>
              <a:rPr lang="en-GB" baseline="0" dirty="0" err="1" smtClean="0"/>
              <a:t>chn</a:t>
            </a:r>
            <a:r>
              <a:rPr lang="en-GB" baseline="0" dirty="0" smtClean="0"/>
              <a:t> have mastered a concept when they can apply it to a totally new problem in an unfamiliar situation.  This is key to them being able to use their maths in skills in real life situations.</a:t>
            </a:r>
          </a:p>
        </p:txBody>
      </p:sp>
      <p:sp>
        <p:nvSpPr>
          <p:cNvPr id="4" name="Slide Number Placeholder 3"/>
          <p:cNvSpPr>
            <a:spLocks noGrp="1"/>
          </p:cNvSpPr>
          <p:nvPr>
            <p:ph type="sldNum" sz="quarter" idx="10"/>
          </p:nvPr>
        </p:nvSpPr>
        <p:spPr/>
        <p:txBody>
          <a:bodyPr/>
          <a:lstStyle/>
          <a:p>
            <a:fld id="{0438954A-FF90-431B-89D6-E6231E5630FA}" type="slidenum">
              <a:rPr lang="en-GB" smtClean="0"/>
              <a:t>2</a:t>
            </a:fld>
            <a:endParaRPr lang="en-GB"/>
          </a:p>
        </p:txBody>
      </p:sp>
    </p:spTree>
    <p:extLst>
      <p:ext uri="{BB962C8B-B14F-4D97-AF65-F5344CB8AC3E}">
        <p14:creationId xmlns:p14="http://schemas.microsoft.com/office/powerpoint/2010/main" val="2984881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38954A-FF90-431B-89D6-E6231E5630FA}" type="slidenum">
              <a:rPr lang="en-GB" smtClean="0"/>
              <a:t>20</a:t>
            </a:fld>
            <a:endParaRPr lang="en-GB"/>
          </a:p>
        </p:txBody>
      </p:sp>
    </p:spTree>
    <p:extLst>
      <p:ext uri="{BB962C8B-B14F-4D97-AF65-F5344CB8AC3E}">
        <p14:creationId xmlns:p14="http://schemas.microsoft.com/office/powerpoint/2010/main" val="288257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38954A-FF90-431B-89D6-E6231E5630FA}" type="slidenum">
              <a:rPr lang="en-GB" smtClean="0"/>
              <a:t>21</a:t>
            </a:fld>
            <a:endParaRPr lang="en-GB"/>
          </a:p>
        </p:txBody>
      </p:sp>
    </p:spTree>
    <p:extLst>
      <p:ext uri="{BB962C8B-B14F-4D97-AF65-F5344CB8AC3E}">
        <p14:creationId xmlns:p14="http://schemas.microsoft.com/office/powerpoint/2010/main" val="73583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Until Y6 there are 4 main areas of maths</a:t>
            </a:r>
            <a:r>
              <a:rPr lang="en-GB" baseline="0" dirty="0" smtClean="0"/>
              <a:t> – number being the widest and most important, the remaining applying those number skills to other mathematical problems. By this point in the year, we have just about finished the number section!  In Y6 we extend multiplicative reasoning to ratio and proportion (which are very important in KS3 and 4) and also introduce simple algebra.</a:t>
            </a:r>
            <a:endParaRPr lang="en-GB" dirty="0"/>
          </a:p>
        </p:txBody>
      </p:sp>
      <p:sp>
        <p:nvSpPr>
          <p:cNvPr id="4" name="Slide Number Placeholder 3"/>
          <p:cNvSpPr>
            <a:spLocks noGrp="1"/>
          </p:cNvSpPr>
          <p:nvPr>
            <p:ph type="sldNum" sz="quarter" idx="10"/>
          </p:nvPr>
        </p:nvSpPr>
        <p:spPr/>
        <p:txBody>
          <a:bodyPr/>
          <a:lstStyle/>
          <a:p>
            <a:fld id="{0438954A-FF90-431B-89D6-E6231E5630FA}" type="slidenum">
              <a:rPr lang="en-GB" smtClean="0"/>
              <a:t>3</a:t>
            </a:fld>
            <a:endParaRPr lang="en-GB"/>
          </a:p>
        </p:txBody>
      </p:sp>
    </p:spTree>
    <p:extLst>
      <p:ext uri="{BB962C8B-B14F-4D97-AF65-F5344CB8AC3E}">
        <p14:creationId xmlns:p14="http://schemas.microsoft.com/office/powerpoint/2010/main" val="827259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you can see</a:t>
            </a:r>
            <a:r>
              <a:rPr lang="en-GB" baseline="0" dirty="0" smtClean="0"/>
              <a:t> in this example from Y5, we spend most of the year on number!  This approach to teaching gives children total immersion in each topic over a number of weeks, deepening their understanding of the concepts involved.  Our aim is that all the children can understand and use these concepts; we aim for depth, not breadth of understanding.</a:t>
            </a:r>
            <a:endParaRPr lang="en-GB" dirty="0"/>
          </a:p>
        </p:txBody>
      </p:sp>
      <p:sp>
        <p:nvSpPr>
          <p:cNvPr id="4" name="Slide Number Placeholder 3"/>
          <p:cNvSpPr>
            <a:spLocks noGrp="1"/>
          </p:cNvSpPr>
          <p:nvPr>
            <p:ph type="sldNum" sz="quarter" idx="10"/>
          </p:nvPr>
        </p:nvSpPr>
        <p:spPr/>
        <p:txBody>
          <a:bodyPr/>
          <a:lstStyle/>
          <a:p>
            <a:fld id="{0438954A-FF90-431B-89D6-E6231E5630FA}" type="slidenum">
              <a:rPr lang="en-GB" smtClean="0"/>
              <a:t>4</a:t>
            </a:fld>
            <a:endParaRPr lang="en-GB"/>
          </a:p>
        </p:txBody>
      </p:sp>
    </p:spTree>
    <p:extLst>
      <p:ext uri="{BB962C8B-B14F-4D97-AF65-F5344CB8AC3E}">
        <p14:creationId xmlns:p14="http://schemas.microsoft.com/office/powerpoint/2010/main" val="1282169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CPA model describes</a:t>
            </a:r>
            <a:r>
              <a:rPr lang="en-GB" baseline="0" dirty="0" smtClean="0"/>
              <a:t> how </a:t>
            </a:r>
            <a:r>
              <a:rPr lang="en-GB" baseline="0" dirty="0" err="1" smtClean="0"/>
              <a:t>chn</a:t>
            </a:r>
            <a:r>
              <a:rPr lang="en-GB" baseline="0" dirty="0" smtClean="0"/>
              <a:t> learn through exploring their maths physically, then represent their ideas on paper.  Eventually they can reason using just numbers and we say they are working in the abstract.  Some </a:t>
            </a:r>
            <a:r>
              <a:rPr lang="en-GB" baseline="0" dirty="0" err="1" smtClean="0"/>
              <a:t>chn</a:t>
            </a:r>
            <a:r>
              <a:rPr lang="en-GB" baseline="0" dirty="0" smtClean="0"/>
              <a:t> need to spend longer with apparatus (or fingers) than others, some rely on dots and circles longer than others.  Our aim is that they can all eventually move into the abstract.</a:t>
            </a:r>
            <a:endParaRPr lang="en-GB" dirty="0"/>
          </a:p>
        </p:txBody>
      </p:sp>
      <p:sp>
        <p:nvSpPr>
          <p:cNvPr id="4" name="Slide Number Placeholder 3"/>
          <p:cNvSpPr>
            <a:spLocks noGrp="1"/>
          </p:cNvSpPr>
          <p:nvPr>
            <p:ph type="sldNum" sz="quarter" idx="10"/>
          </p:nvPr>
        </p:nvSpPr>
        <p:spPr/>
        <p:txBody>
          <a:bodyPr/>
          <a:lstStyle/>
          <a:p>
            <a:fld id="{0438954A-FF90-431B-89D6-E6231E5630FA}" type="slidenum">
              <a:rPr lang="en-GB" smtClean="0"/>
              <a:t>5</a:t>
            </a:fld>
            <a:endParaRPr lang="en-GB"/>
          </a:p>
        </p:txBody>
      </p:sp>
    </p:spTree>
    <p:extLst>
      <p:ext uri="{BB962C8B-B14F-4D97-AF65-F5344CB8AC3E}">
        <p14:creationId xmlns:p14="http://schemas.microsoft.com/office/powerpoint/2010/main" val="2485212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There’s no such thing as a model maths lesson – every</a:t>
            </a:r>
            <a:r>
              <a:rPr lang="en-GB" baseline="0" dirty="0" smtClean="0"/>
              <a:t> teacher adapts their teaching to suit their pupils – but this is what a typical lesson might look like, if you popped in to watch.</a:t>
            </a:r>
            <a:endParaRPr lang="en-GB" dirty="0"/>
          </a:p>
        </p:txBody>
      </p:sp>
      <p:sp>
        <p:nvSpPr>
          <p:cNvPr id="4" name="Slide Number Placeholder 3"/>
          <p:cNvSpPr>
            <a:spLocks noGrp="1"/>
          </p:cNvSpPr>
          <p:nvPr>
            <p:ph type="sldNum" sz="quarter" idx="10"/>
          </p:nvPr>
        </p:nvSpPr>
        <p:spPr/>
        <p:txBody>
          <a:bodyPr/>
          <a:lstStyle/>
          <a:p>
            <a:fld id="{0438954A-FF90-431B-89D6-E6231E5630FA}" type="slidenum">
              <a:rPr lang="en-GB" smtClean="0"/>
              <a:t>6</a:t>
            </a:fld>
            <a:endParaRPr lang="en-GB"/>
          </a:p>
        </p:txBody>
      </p:sp>
    </p:spTree>
    <p:extLst>
      <p:ext uri="{BB962C8B-B14F-4D97-AF65-F5344CB8AC3E}">
        <p14:creationId xmlns:p14="http://schemas.microsoft.com/office/powerpoint/2010/main" val="257630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38954A-FF90-431B-89D6-E6231E5630FA}" type="slidenum">
              <a:rPr lang="en-GB" smtClean="0"/>
              <a:t>7</a:t>
            </a:fld>
            <a:endParaRPr lang="en-GB"/>
          </a:p>
        </p:txBody>
      </p:sp>
    </p:spTree>
    <p:extLst>
      <p:ext uri="{BB962C8B-B14F-4D97-AF65-F5344CB8AC3E}">
        <p14:creationId xmlns:p14="http://schemas.microsoft.com/office/powerpoint/2010/main" val="4059932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a go at the problem on the A3 sheets – please work together and discuss (it’s a really important part of maths).  I won’t pick on anyone to answer, but if you’d like to explain, you’d</a:t>
            </a:r>
            <a:r>
              <a:rPr lang="en-GB" baseline="0" dirty="0" smtClean="0"/>
              <a:t> be very welcome!</a:t>
            </a:r>
            <a:endParaRPr lang="en-GB" dirty="0"/>
          </a:p>
        </p:txBody>
      </p:sp>
      <p:sp>
        <p:nvSpPr>
          <p:cNvPr id="4" name="Slide Number Placeholder 3"/>
          <p:cNvSpPr>
            <a:spLocks noGrp="1"/>
          </p:cNvSpPr>
          <p:nvPr>
            <p:ph type="sldNum" sz="quarter" idx="10"/>
          </p:nvPr>
        </p:nvSpPr>
        <p:spPr/>
        <p:txBody>
          <a:bodyPr/>
          <a:lstStyle/>
          <a:p>
            <a:fld id="{0438954A-FF90-431B-89D6-E6231E5630FA}" type="slidenum">
              <a:rPr lang="en-GB" smtClean="0"/>
              <a:t>8</a:t>
            </a:fld>
            <a:endParaRPr lang="en-GB"/>
          </a:p>
        </p:txBody>
      </p:sp>
    </p:spTree>
    <p:extLst>
      <p:ext uri="{BB962C8B-B14F-4D97-AF65-F5344CB8AC3E}">
        <p14:creationId xmlns:p14="http://schemas.microsoft.com/office/powerpoint/2010/main" val="1626775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a couple of ‘key concepts’ that are important cornerstones of KS2 maths.  Unless you are a maths whizz you might not have used</a:t>
            </a:r>
            <a:r>
              <a:rPr lang="en-GB" baseline="0" dirty="0" smtClean="0"/>
              <a:t> these words, so I’ll explain, however, you will be very used to the concepts themselves.</a:t>
            </a:r>
            <a:endParaRPr lang="en-GB" dirty="0"/>
          </a:p>
        </p:txBody>
      </p:sp>
      <p:sp>
        <p:nvSpPr>
          <p:cNvPr id="4" name="Slide Number Placeholder 3"/>
          <p:cNvSpPr>
            <a:spLocks noGrp="1"/>
          </p:cNvSpPr>
          <p:nvPr>
            <p:ph type="sldNum" sz="quarter" idx="10"/>
          </p:nvPr>
        </p:nvSpPr>
        <p:spPr/>
        <p:txBody>
          <a:bodyPr/>
          <a:lstStyle/>
          <a:p>
            <a:fld id="{0438954A-FF90-431B-89D6-E6231E5630FA}" type="slidenum">
              <a:rPr lang="en-GB" smtClean="0"/>
              <a:t>9</a:t>
            </a:fld>
            <a:endParaRPr lang="en-GB"/>
          </a:p>
        </p:txBody>
      </p:sp>
    </p:spTree>
    <p:extLst>
      <p:ext uri="{BB962C8B-B14F-4D97-AF65-F5344CB8AC3E}">
        <p14:creationId xmlns:p14="http://schemas.microsoft.com/office/powerpoint/2010/main" val="144540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6.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7.xml"/><Relationship Id="rId1" Type="http://schemas.openxmlformats.org/officeDocument/2006/relationships/themeOverride" Target="../theme/themeOverride2.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8.xml"/><Relationship Id="rId1" Type="http://schemas.openxmlformats.org/officeDocument/2006/relationships/themeOverride" Target="../theme/themeOverride3.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9.xml"/><Relationship Id="rId1" Type="http://schemas.openxmlformats.org/officeDocument/2006/relationships/themeOverride" Target="../theme/themeOverride4.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B271970-5C5E-449B-9C50-584126093CC5}" type="datetimeFigureOut">
              <a:rPr lang="en-GB" smtClean="0"/>
              <a:t>02/04/2019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34F86B-4B97-4E9B-A3FC-F42CD66A5AEB}" type="slidenum">
              <a:rPr lang="en-GB" smtClean="0"/>
              <a:t>‹#›</a:t>
            </a:fld>
            <a:endParaRPr lang="en-GB"/>
          </a:p>
        </p:txBody>
      </p:sp>
    </p:spTree>
    <p:extLst>
      <p:ext uri="{BB962C8B-B14F-4D97-AF65-F5344CB8AC3E}">
        <p14:creationId xmlns:p14="http://schemas.microsoft.com/office/powerpoint/2010/main" val="18236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271970-5C5E-449B-9C50-584126093CC5}" type="datetimeFigureOut">
              <a:rPr lang="en-GB" smtClean="0"/>
              <a:t>02/04/2019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34F86B-4B97-4E9B-A3FC-F42CD66A5AEB}" type="slidenum">
              <a:rPr lang="en-GB" smtClean="0"/>
              <a:t>‹#›</a:t>
            </a:fld>
            <a:endParaRPr lang="en-GB"/>
          </a:p>
        </p:txBody>
      </p:sp>
    </p:spTree>
    <p:extLst>
      <p:ext uri="{BB962C8B-B14F-4D97-AF65-F5344CB8AC3E}">
        <p14:creationId xmlns:p14="http://schemas.microsoft.com/office/powerpoint/2010/main" val="3362013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271970-5C5E-449B-9C50-584126093CC5}" type="datetimeFigureOut">
              <a:rPr lang="en-GB" smtClean="0"/>
              <a:t>02/04/2019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34F86B-4B97-4E9B-A3FC-F42CD66A5AEB}" type="slidenum">
              <a:rPr lang="en-GB" smtClean="0"/>
              <a:t>‹#›</a:t>
            </a:fld>
            <a:endParaRPr lang="en-GB"/>
          </a:p>
        </p:txBody>
      </p:sp>
    </p:spTree>
    <p:extLst>
      <p:ext uri="{BB962C8B-B14F-4D97-AF65-F5344CB8AC3E}">
        <p14:creationId xmlns:p14="http://schemas.microsoft.com/office/powerpoint/2010/main" val="756480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70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7473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1672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9290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91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2695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5078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0083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271970-5C5E-449B-9C50-584126093CC5}" type="datetimeFigureOut">
              <a:rPr lang="en-GB" smtClean="0"/>
              <a:t>02/04/2019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34F86B-4B97-4E9B-A3FC-F42CD66A5AEB}" type="slidenum">
              <a:rPr lang="en-GB" smtClean="0"/>
              <a:t>‹#›</a:t>
            </a:fld>
            <a:endParaRPr lang="en-GB"/>
          </a:p>
        </p:txBody>
      </p:sp>
    </p:spTree>
    <p:extLst>
      <p:ext uri="{BB962C8B-B14F-4D97-AF65-F5344CB8AC3E}">
        <p14:creationId xmlns:p14="http://schemas.microsoft.com/office/powerpoint/2010/main" val="251893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0396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5268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3285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8524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246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6658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9392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3022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6184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0510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271970-5C5E-449B-9C50-584126093CC5}" type="datetimeFigureOut">
              <a:rPr lang="en-GB" smtClean="0"/>
              <a:t>02/04/2019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34F86B-4B97-4E9B-A3FC-F42CD66A5AEB}" type="slidenum">
              <a:rPr lang="en-GB" smtClean="0"/>
              <a:t>‹#›</a:t>
            </a:fld>
            <a:endParaRPr lang="en-GB"/>
          </a:p>
        </p:txBody>
      </p:sp>
    </p:spTree>
    <p:extLst>
      <p:ext uri="{BB962C8B-B14F-4D97-AF65-F5344CB8AC3E}">
        <p14:creationId xmlns:p14="http://schemas.microsoft.com/office/powerpoint/2010/main" val="1491955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465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5226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8401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0828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1038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4708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2039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90316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7514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5174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B271970-5C5E-449B-9C50-584126093CC5}" type="datetimeFigureOut">
              <a:rPr lang="en-GB" smtClean="0"/>
              <a:t>02/04/2019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34F86B-4B97-4E9B-A3FC-F42CD66A5AEB}" type="slidenum">
              <a:rPr lang="en-GB" smtClean="0"/>
              <a:t>‹#›</a:t>
            </a:fld>
            <a:endParaRPr lang="en-GB"/>
          </a:p>
        </p:txBody>
      </p:sp>
    </p:spTree>
    <p:extLst>
      <p:ext uri="{BB962C8B-B14F-4D97-AF65-F5344CB8AC3E}">
        <p14:creationId xmlns:p14="http://schemas.microsoft.com/office/powerpoint/2010/main" val="2669114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1769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4512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4647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32891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9989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9198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94167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97731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8093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1475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B271970-5C5E-449B-9C50-584126093CC5}" type="datetimeFigureOut">
              <a:rPr lang="en-GB" smtClean="0"/>
              <a:t>02/04/2019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34F86B-4B97-4E9B-A3FC-F42CD66A5AEB}" type="slidenum">
              <a:rPr lang="en-GB" smtClean="0"/>
              <a:t>‹#›</a:t>
            </a:fld>
            <a:endParaRPr lang="en-GB"/>
          </a:p>
        </p:txBody>
      </p:sp>
    </p:spTree>
    <p:extLst>
      <p:ext uri="{BB962C8B-B14F-4D97-AF65-F5344CB8AC3E}">
        <p14:creationId xmlns:p14="http://schemas.microsoft.com/office/powerpoint/2010/main" val="1018272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83936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45339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90981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6391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47378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28386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3" y="2063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Users\mary.mackirdy\Documents\Maths hubs website\maths_hubs_log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05133" y="5564188"/>
            <a:ext cx="4978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76784" y="4564063"/>
            <a:ext cx="30480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0" y="341314"/>
            <a:ext cx="9652000" cy="758825"/>
          </a:xfrm>
          <a:extLst/>
        </p:spPr>
        <p:txBody>
          <a:bodyPr/>
          <a:lstStyle>
            <a:lvl1pPr>
              <a:defRPr>
                <a:solidFill>
                  <a:schemeClr val="bg1"/>
                </a:solidFill>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22300" y="1255713"/>
            <a:ext cx="9652000" cy="1600200"/>
          </a:xfrm>
        </p:spPr>
        <p:txBody>
          <a:bodyPr/>
          <a:lstStyle>
            <a:lvl1pPr marL="0" indent="0">
              <a:defRPr sz="3500">
                <a:solidFill>
                  <a:schemeClr val="bg1"/>
                </a:solidFill>
              </a:defRPr>
            </a:lvl1pPr>
          </a:lstStyle>
          <a:p>
            <a:pPr lvl="0"/>
            <a:r>
              <a:rPr lang="en-GB" noProof="0"/>
              <a:t>Click to edit Master subtitle style</a:t>
            </a:r>
          </a:p>
        </p:txBody>
      </p:sp>
      <p:sp>
        <p:nvSpPr>
          <p:cNvPr id="7" name="Date Placeholder 6">
            <a:extLst/>
          </p:cNvPr>
          <p:cNvSpPr>
            <a:spLocks noGrp="1" noChangeArrowheads="1"/>
          </p:cNvSpPr>
          <p:nvPr>
            <p:ph type="dt" sz="half" idx="10"/>
          </p:nvPr>
        </p:nvSpPr>
        <p:spPr/>
        <p:txBody>
          <a:bodyPr/>
          <a:lstStyle>
            <a:lvl1pPr>
              <a:defRPr dirty="0">
                <a:solidFill>
                  <a:schemeClr val="accent2"/>
                </a:solidFill>
              </a:defRPr>
            </a:lvl1pPr>
          </a:lstStyle>
          <a:p>
            <a:pPr fontAlgn="base">
              <a:spcAft>
                <a:spcPct val="0"/>
              </a:spcAft>
              <a:defRPr/>
            </a:pPr>
            <a:endParaRPr lang="en-GB">
              <a:solidFill>
                <a:srgbClr val="99CCCC"/>
              </a:solidFill>
            </a:endParaRPr>
          </a:p>
        </p:txBody>
      </p:sp>
      <p:sp>
        <p:nvSpPr>
          <p:cNvPr id="8" name="Footer Placeholder 7">
            <a:extLst/>
          </p:cNvPr>
          <p:cNvSpPr>
            <a:spLocks noGrp="1" noChangeArrowheads="1"/>
          </p:cNvSpPr>
          <p:nvPr>
            <p:ph type="ftr" sz="quarter" idx="11"/>
          </p:nvPr>
        </p:nvSpPr>
        <p:spPr>
          <a:xfrm>
            <a:off x="3503085" y="6248400"/>
            <a:ext cx="8544983" cy="457200"/>
          </a:xfrm>
        </p:spPr>
        <p:txBody>
          <a:bodyPr/>
          <a:lstStyle>
            <a:lvl1pPr>
              <a:defRPr dirty="0">
                <a:solidFill>
                  <a:schemeClr val="accent2"/>
                </a:solidFill>
              </a:defRPr>
            </a:lvl1pPr>
          </a:lstStyle>
          <a:p>
            <a:pPr fontAlgn="base">
              <a:spcAft>
                <a:spcPct val="0"/>
              </a:spcAft>
              <a:defRPr/>
            </a:pPr>
            <a:endParaRPr lang="en-GB">
              <a:solidFill>
                <a:srgbClr val="99CCCC"/>
              </a:solidFill>
            </a:endParaRPr>
          </a:p>
        </p:txBody>
      </p:sp>
    </p:spTree>
    <p:extLst>
      <p:ext uri="{BB962C8B-B14F-4D97-AF65-F5344CB8AC3E}">
        <p14:creationId xmlns:p14="http://schemas.microsoft.com/office/powerpoint/2010/main" val="324210090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435" y="692696"/>
            <a:ext cx="10566400" cy="1143000"/>
          </a:xfrm>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p:cNvPr>
          <p:cNvSpPr>
            <a:spLocks noGrp="1" noChangeArrowheads="1"/>
          </p:cNvSpPr>
          <p:nvPr>
            <p:ph type="dt" sz="half" idx="10"/>
          </p:nvPr>
        </p:nvSpPr>
        <p:spPr>
          <a:ln/>
        </p:spPr>
        <p:txBody>
          <a:bodyPr/>
          <a:lstStyle>
            <a:lvl1pPr>
              <a:defRPr/>
            </a:lvl1pPr>
          </a:lstStyle>
          <a:p>
            <a:pPr fontAlgn="base">
              <a:spcAft>
                <a:spcPct val="0"/>
              </a:spcAft>
              <a:defRPr/>
            </a:pPr>
            <a:endParaRPr lang="en-GB">
              <a:solidFill>
                <a:srgbClr val="000000"/>
              </a:solidFill>
            </a:endParaRPr>
          </a:p>
        </p:txBody>
      </p:sp>
      <p:sp>
        <p:nvSpPr>
          <p:cNvPr id="5" name="Rectangle 7">
            <a:extLst/>
          </p:cNvPr>
          <p:cNvSpPr>
            <a:spLocks noGrp="1" noChangeArrowheads="1"/>
          </p:cNvSpPr>
          <p:nvPr>
            <p:ph type="ftr" sz="quarter" idx="11"/>
          </p:nvPr>
        </p:nvSpPr>
        <p:spPr>
          <a:ln/>
        </p:spPr>
        <p:txBody>
          <a:bodyPr/>
          <a:lstStyle>
            <a:lvl1pPr>
              <a:defRPr/>
            </a:lvl1pPr>
          </a:lstStyle>
          <a:p>
            <a:pPr fontAlgn="base">
              <a:spcAft>
                <a:spcPct val="0"/>
              </a:spcAft>
              <a:defRPr/>
            </a:pPr>
            <a:endParaRPr lang="en-GB">
              <a:solidFill>
                <a:srgbClr val="000000"/>
              </a:solidFill>
            </a:endParaRPr>
          </a:p>
        </p:txBody>
      </p:sp>
      <p:sp>
        <p:nvSpPr>
          <p:cNvPr id="6" name="Rectangle 8">
            <a:extLst/>
          </p:cNvPr>
          <p:cNvSpPr>
            <a:spLocks noGrp="1" noChangeArrowheads="1"/>
          </p:cNvSpPr>
          <p:nvPr>
            <p:ph type="sldNum" sz="quarter" idx="12"/>
          </p:nvPr>
        </p:nvSpPr>
        <p:spPr>
          <a:ln/>
        </p:spPr>
        <p:txBody>
          <a:bodyPr/>
          <a:lstStyle>
            <a:lvl1pPr>
              <a:defRPr/>
            </a:lvl1pPr>
          </a:lstStyle>
          <a:p>
            <a:pPr fontAlgn="base">
              <a:spcAft>
                <a:spcPct val="0"/>
              </a:spcAft>
              <a:defRPr/>
            </a:pPr>
            <a:fld id="{D2C9807F-A45F-4C89-9609-C69DB5A3C63B}"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28585855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74613"/>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3934" y="1"/>
            <a:ext cx="25527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7" name="Rectangle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8" name="Rectangle 8">
            <a:extLst/>
          </p:cNvPr>
          <p:cNvSpPr>
            <a:spLocks noGrp="1" noChangeArrowheads="1"/>
          </p:cNvSpPr>
          <p:nvPr>
            <p:ph type="sldNum" sz="quarter" idx="12"/>
          </p:nvPr>
        </p:nvSpPr>
        <p:spPr/>
        <p:txBody>
          <a:bodyPr/>
          <a:lstStyle>
            <a:lvl1pPr>
              <a:defRPr/>
            </a:lvl1pPr>
          </a:lstStyle>
          <a:p>
            <a:pPr fontAlgn="base">
              <a:spcAft>
                <a:spcPct val="0"/>
              </a:spcAft>
              <a:defRPr/>
            </a:pPr>
            <a:fld id="{9FC9015A-9B0A-4365-8879-4EF7B1AAAC06}"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5936340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74613"/>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8" y="1"/>
            <a:ext cx="2554817"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7435" y="692696"/>
            <a:ext cx="10566400" cy="1143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1016001" y="1827213"/>
            <a:ext cx="5179484"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827213"/>
            <a:ext cx="517948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8" name="Footer Placeholder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9" name="Slide Number Placeholder 8">
            <a:extLst/>
          </p:cNvPr>
          <p:cNvSpPr>
            <a:spLocks noGrp="1" noChangeArrowheads="1"/>
          </p:cNvSpPr>
          <p:nvPr>
            <p:ph type="sldNum" sz="quarter" idx="12"/>
          </p:nvPr>
        </p:nvSpPr>
        <p:spPr/>
        <p:txBody>
          <a:bodyPr/>
          <a:lstStyle>
            <a:lvl1pPr>
              <a:defRPr/>
            </a:lvl1pPr>
          </a:lstStyle>
          <a:p>
            <a:pPr fontAlgn="base">
              <a:spcAft>
                <a:spcPct val="0"/>
              </a:spcAft>
              <a:defRPr/>
            </a:pPr>
            <a:fld id="{428A2699-7314-491A-B762-AEB39E90DBAC}"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877988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B271970-5C5E-449B-9C50-584126093CC5}" type="datetimeFigureOut">
              <a:rPr lang="en-GB" smtClean="0"/>
              <a:t>02/04/2019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34F86B-4B97-4E9B-A3FC-F42CD66A5AEB}" type="slidenum">
              <a:rPr lang="en-GB" smtClean="0"/>
              <a:t>‹#›</a:t>
            </a:fld>
            <a:endParaRPr lang="en-GB"/>
          </a:p>
        </p:txBody>
      </p:sp>
    </p:spTree>
    <p:extLst>
      <p:ext uri="{BB962C8B-B14F-4D97-AF65-F5344CB8AC3E}">
        <p14:creationId xmlns:p14="http://schemas.microsoft.com/office/powerpoint/2010/main" val="28469919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74613"/>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33" y="1"/>
            <a:ext cx="25527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392" y="967069"/>
            <a:ext cx="11041227" cy="792088"/>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23392" y="1700808"/>
            <a:ext cx="5386917" cy="7117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420888"/>
            <a:ext cx="5386917" cy="3705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2012" y="1700808"/>
            <a:ext cx="5389033" cy="7117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420888"/>
            <a:ext cx="5389033" cy="3705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10" name="Footer Placeholder 9">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11" name="Slide Number Placeholder 10">
            <a:extLst/>
          </p:cNvPr>
          <p:cNvSpPr>
            <a:spLocks noGrp="1" noChangeArrowheads="1"/>
          </p:cNvSpPr>
          <p:nvPr>
            <p:ph type="sldNum" sz="quarter" idx="12"/>
          </p:nvPr>
        </p:nvSpPr>
        <p:spPr/>
        <p:txBody>
          <a:bodyPr/>
          <a:lstStyle>
            <a:lvl1pPr>
              <a:defRPr/>
            </a:lvl1pPr>
          </a:lstStyle>
          <a:p>
            <a:pPr fontAlgn="base">
              <a:spcAft>
                <a:spcPct val="0"/>
              </a:spcAft>
              <a:defRPr/>
            </a:pPr>
            <a:fld id="{4CD17243-FE85-45D2-8948-6CD02A15CA29}"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27816607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84138"/>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9526"/>
            <a:ext cx="2554817"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7435" y="986814"/>
            <a:ext cx="10566400" cy="930018"/>
          </a:xfrm>
        </p:spPr>
        <p:txBody>
          <a:bodyPr/>
          <a:lstStyle/>
          <a:p>
            <a:r>
              <a:rPr lang="en-US"/>
              <a:t>Click to edit Master title style</a:t>
            </a:r>
            <a:endParaRPr lang="en-GB"/>
          </a:p>
        </p:txBody>
      </p:sp>
      <p:sp>
        <p:nvSpPr>
          <p:cNvPr id="5" name="Rectangle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6" name="Rectangle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7" name="Rectangle 8">
            <a:extLst/>
          </p:cNvPr>
          <p:cNvSpPr>
            <a:spLocks noGrp="1" noChangeArrowheads="1"/>
          </p:cNvSpPr>
          <p:nvPr>
            <p:ph type="sldNum" sz="quarter" idx="12"/>
          </p:nvPr>
        </p:nvSpPr>
        <p:spPr/>
        <p:txBody>
          <a:bodyPr/>
          <a:lstStyle>
            <a:lvl1pPr>
              <a:defRPr/>
            </a:lvl1pPr>
          </a:lstStyle>
          <a:p>
            <a:pPr fontAlgn="base">
              <a:spcAft>
                <a:spcPct val="0"/>
              </a:spcAft>
              <a:defRPr/>
            </a:pPr>
            <a:fld id="{29248331-4602-494F-852E-D6647B4A50FB}"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40941707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74613"/>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
            <a:ext cx="2554817"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5" name="Rectangle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6" name="Rectangle 8">
            <a:extLst/>
          </p:cNvPr>
          <p:cNvSpPr>
            <a:spLocks noGrp="1" noChangeArrowheads="1"/>
          </p:cNvSpPr>
          <p:nvPr>
            <p:ph type="sldNum" sz="quarter" idx="12"/>
          </p:nvPr>
        </p:nvSpPr>
        <p:spPr/>
        <p:txBody>
          <a:bodyPr/>
          <a:lstStyle>
            <a:lvl1pPr>
              <a:defRPr/>
            </a:lvl1pPr>
          </a:lstStyle>
          <a:p>
            <a:pPr fontAlgn="base">
              <a:spcAft>
                <a:spcPct val="0"/>
              </a:spcAft>
              <a:defRPr/>
            </a:pPr>
            <a:fld id="{70843B66-C468-48E4-ABBA-99A58505D334}"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13095353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74613"/>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3934" y="1"/>
            <a:ext cx="25527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393" y="902192"/>
            <a:ext cx="4011084" cy="864096"/>
          </a:xfrm>
        </p:spPr>
        <p:txBody>
          <a:bodyPr/>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4766733" y="908050"/>
            <a:ext cx="6815667" cy="5218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772816"/>
            <a:ext cx="4011084" cy="43533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8" name="Footer Placeholder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9" name="Slide Number Placeholder 8">
            <a:extLst/>
          </p:cNvPr>
          <p:cNvSpPr>
            <a:spLocks noGrp="1" noChangeArrowheads="1"/>
          </p:cNvSpPr>
          <p:nvPr>
            <p:ph type="sldNum" sz="quarter" idx="12"/>
          </p:nvPr>
        </p:nvSpPr>
        <p:spPr/>
        <p:txBody>
          <a:bodyPr/>
          <a:lstStyle>
            <a:lvl1pPr>
              <a:defRPr/>
            </a:lvl1pPr>
          </a:lstStyle>
          <a:p>
            <a:pPr fontAlgn="base">
              <a:spcAft>
                <a:spcPct val="0"/>
              </a:spcAft>
              <a:defRPr/>
            </a:pPr>
            <a:fld id="{B060D763-77F7-43BB-8A8B-6569347C6706}"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28905568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00534" y="188913"/>
            <a:ext cx="371051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4450"/>
            <a:ext cx="255481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941168"/>
            <a:ext cx="7315200" cy="426170"/>
          </a:xfrm>
        </p:spPr>
        <p:txBody>
          <a:bodyPr/>
          <a:lstStyle>
            <a:lvl1pPr algn="l">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2389717" y="1027914"/>
            <a:ext cx="7315200" cy="3913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8" name="Footer Placeholder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9" name="Slide Number Placeholder 8">
            <a:extLst/>
          </p:cNvPr>
          <p:cNvSpPr>
            <a:spLocks noGrp="1" noChangeArrowheads="1"/>
          </p:cNvSpPr>
          <p:nvPr>
            <p:ph type="sldNum" sz="quarter" idx="12"/>
          </p:nvPr>
        </p:nvSpPr>
        <p:spPr/>
        <p:txBody>
          <a:bodyPr/>
          <a:lstStyle>
            <a:lvl1pPr>
              <a:defRPr/>
            </a:lvl1pPr>
          </a:lstStyle>
          <a:p>
            <a:pPr fontAlgn="base">
              <a:spcAft>
                <a:spcPct val="0"/>
              </a:spcAft>
              <a:defRPr/>
            </a:pPr>
            <a:fld id="{F6A9736C-96D2-4A05-BF93-945FE1ABCD7F}"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35348140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8434" y="87313"/>
            <a:ext cx="371051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2701"/>
            <a:ext cx="2554817"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7435" y="692696"/>
            <a:ext cx="10566400" cy="1143000"/>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7" name="Rectangle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8" name="Rectangle 8">
            <a:extLst/>
          </p:cNvPr>
          <p:cNvSpPr>
            <a:spLocks noGrp="1" noChangeArrowheads="1"/>
          </p:cNvSpPr>
          <p:nvPr>
            <p:ph type="sldNum" sz="quarter" idx="12"/>
          </p:nvPr>
        </p:nvSpPr>
        <p:spPr/>
        <p:txBody>
          <a:bodyPr/>
          <a:lstStyle>
            <a:lvl1pPr>
              <a:defRPr/>
            </a:lvl1pPr>
          </a:lstStyle>
          <a:p>
            <a:pPr fontAlgn="base">
              <a:spcAft>
                <a:spcPct val="0"/>
              </a:spcAft>
              <a:defRPr/>
            </a:pPr>
            <a:fld id="{A163B166-9247-40E6-9ADE-68998C600D6E}"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34609699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3" y="2063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Users\mary.mackirdy\Documents\Maths hubs website\maths_hubs_log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05133" y="5564188"/>
            <a:ext cx="4978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76784" y="4564063"/>
            <a:ext cx="30480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0" y="341314"/>
            <a:ext cx="9652000" cy="758825"/>
          </a:xfrm>
          <a:extLst/>
        </p:spPr>
        <p:txBody>
          <a:bodyPr/>
          <a:lstStyle>
            <a:lvl1pPr>
              <a:defRPr>
                <a:solidFill>
                  <a:schemeClr val="bg1"/>
                </a:solidFill>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22300" y="1255713"/>
            <a:ext cx="9652000" cy="1600200"/>
          </a:xfrm>
        </p:spPr>
        <p:txBody>
          <a:bodyPr/>
          <a:lstStyle>
            <a:lvl1pPr marL="0" indent="0">
              <a:defRPr sz="3500">
                <a:solidFill>
                  <a:schemeClr val="bg1"/>
                </a:solidFill>
              </a:defRPr>
            </a:lvl1pPr>
          </a:lstStyle>
          <a:p>
            <a:pPr lvl="0"/>
            <a:r>
              <a:rPr lang="en-GB" noProof="0"/>
              <a:t>Click to edit Master subtitle style</a:t>
            </a:r>
          </a:p>
        </p:txBody>
      </p:sp>
      <p:sp>
        <p:nvSpPr>
          <p:cNvPr id="7" name="Date Placeholder 6">
            <a:extLst/>
          </p:cNvPr>
          <p:cNvSpPr>
            <a:spLocks noGrp="1" noChangeArrowheads="1"/>
          </p:cNvSpPr>
          <p:nvPr>
            <p:ph type="dt" sz="half" idx="10"/>
          </p:nvPr>
        </p:nvSpPr>
        <p:spPr/>
        <p:txBody>
          <a:bodyPr/>
          <a:lstStyle>
            <a:lvl1pPr>
              <a:defRPr dirty="0">
                <a:solidFill>
                  <a:schemeClr val="accent2"/>
                </a:solidFill>
              </a:defRPr>
            </a:lvl1pPr>
          </a:lstStyle>
          <a:p>
            <a:pPr fontAlgn="base">
              <a:spcAft>
                <a:spcPct val="0"/>
              </a:spcAft>
              <a:defRPr/>
            </a:pPr>
            <a:endParaRPr lang="en-GB">
              <a:solidFill>
                <a:srgbClr val="99CCCC"/>
              </a:solidFill>
            </a:endParaRPr>
          </a:p>
        </p:txBody>
      </p:sp>
      <p:sp>
        <p:nvSpPr>
          <p:cNvPr id="8" name="Footer Placeholder 7">
            <a:extLst/>
          </p:cNvPr>
          <p:cNvSpPr>
            <a:spLocks noGrp="1" noChangeArrowheads="1"/>
          </p:cNvSpPr>
          <p:nvPr>
            <p:ph type="ftr" sz="quarter" idx="11"/>
          </p:nvPr>
        </p:nvSpPr>
        <p:spPr>
          <a:xfrm>
            <a:off x="3503085" y="6248400"/>
            <a:ext cx="8544983" cy="457200"/>
          </a:xfrm>
        </p:spPr>
        <p:txBody>
          <a:bodyPr/>
          <a:lstStyle>
            <a:lvl1pPr>
              <a:defRPr dirty="0">
                <a:solidFill>
                  <a:schemeClr val="accent2"/>
                </a:solidFill>
              </a:defRPr>
            </a:lvl1pPr>
          </a:lstStyle>
          <a:p>
            <a:pPr fontAlgn="base">
              <a:spcAft>
                <a:spcPct val="0"/>
              </a:spcAft>
              <a:defRPr/>
            </a:pPr>
            <a:endParaRPr lang="en-GB">
              <a:solidFill>
                <a:srgbClr val="99CCCC"/>
              </a:solidFill>
            </a:endParaRPr>
          </a:p>
        </p:txBody>
      </p:sp>
    </p:spTree>
    <p:extLst>
      <p:ext uri="{BB962C8B-B14F-4D97-AF65-F5344CB8AC3E}">
        <p14:creationId xmlns:p14="http://schemas.microsoft.com/office/powerpoint/2010/main" val="1800276081"/>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435" y="692696"/>
            <a:ext cx="10566400" cy="1143000"/>
          </a:xfrm>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p:cNvPr>
          <p:cNvSpPr>
            <a:spLocks noGrp="1" noChangeArrowheads="1"/>
          </p:cNvSpPr>
          <p:nvPr>
            <p:ph type="dt" sz="half" idx="10"/>
          </p:nvPr>
        </p:nvSpPr>
        <p:spPr>
          <a:ln/>
        </p:spPr>
        <p:txBody>
          <a:bodyPr/>
          <a:lstStyle>
            <a:lvl1pPr>
              <a:defRPr/>
            </a:lvl1pPr>
          </a:lstStyle>
          <a:p>
            <a:pPr fontAlgn="base">
              <a:spcAft>
                <a:spcPct val="0"/>
              </a:spcAft>
              <a:defRPr/>
            </a:pPr>
            <a:endParaRPr lang="en-GB">
              <a:solidFill>
                <a:srgbClr val="000000"/>
              </a:solidFill>
            </a:endParaRPr>
          </a:p>
        </p:txBody>
      </p:sp>
      <p:sp>
        <p:nvSpPr>
          <p:cNvPr id="5" name="Rectangle 7">
            <a:extLst/>
          </p:cNvPr>
          <p:cNvSpPr>
            <a:spLocks noGrp="1" noChangeArrowheads="1"/>
          </p:cNvSpPr>
          <p:nvPr>
            <p:ph type="ftr" sz="quarter" idx="11"/>
          </p:nvPr>
        </p:nvSpPr>
        <p:spPr>
          <a:ln/>
        </p:spPr>
        <p:txBody>
          <a:bodyPr/>
          <a:lstStyle>
            <a:lvl1pPr>
              <a:defRPr/>
            </a:lvl1pPr>
          </a:lstStyle>
          <a:p>
            <a:pPr fontAlgn="base">
              <a:spcAft>
                <a:spcPct val="0"/>
              </a:spcAft>
              <a:defRPr/>
            </a:pPr>
            <a:endParaRPr lang="en-GB">
              <a:solidFill>
                <a:srgbClr val="000000"/>
              </a:solidFill>
            </a:endParaRPr>
          </a:p>
        </p:txBody>
      </p:sp>
      <p:sp>
        <p:nvSpPr>
          <p:cNvPr id="6" name="Rectangle 8">
            <a:extLst/>
          </p:cNvPr>
          <p:cNvSpPr>
            <a:spLocks noGrp="1" noChangeArrowheads="1"/>
          </p:cNvSpPr>
          <p:nvPr>
            <p:ph type="sldNum" sz="quarter" idx="12"/>
          </p:nvPr>
        </p:nvSpPr>
        <p:spPr>
          <a:ln/>
        </p:spPr>
        <p:txBody>
          <a:bodyPr/>
          <a:lstStyle>
            <a:lvl1pPr>
              <a:defRPr/>
            </a:lvl1pPr>
          </a:lstStyle>
          <a:p>
            <a:pPr fontAlgn="base">
              <a:spcAft>
                <a:spcPct val="0"/>
              </a:spcAft>
              <a:defRPr/>
            </a:pPr>
            <a:fld id="{D2C9807F-A45F-4C89-9609-C69DB5A3C63B}"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39639449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74613"/>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3934" y="1"/>
            <a:ext cx="25527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7" name="Rectangle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8" name="Rectangle 8">
            <a:extLst/>
          </p:cNvPr>
          <p:cNvSpPr>
            <a:spLocks noGrp="1" noChangeArrowheads="1"/>
          </p:cNvSpPr>
          <p:nvPr>
            <p:ph type="sldNum" sz="quarter" idx="12"/>
          </p:nvPr>
        </p:nvSpPr>
        <p:spPr/>
        <p:txBody>
          <a:bodyPr/>
          <a:lstStyle>
            <a:lvl1pPr>
              <a:defRPr/>
            </a:lvl1pPr>
          </a:lstStyle>
          <a:p>
            <a:pPr fontAlgn="base">
              <a:spcAft>
                <a:spcPct val="0"/>
              </a:spcAft>
              <a:defRPr/>
            </a:pPr>
            <a:fld id="{9FC9015A-9B0A-4365-8879-4EF7B1AAAC06}"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18057402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74613"/>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8" y="1"/>
            <a:ext cx="2554817"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7435" y="692696"/>
            <a:ext cx="10566400" cy="1143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1016001" y="1827213"/>
            <a:ext cx="5179484"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827213"/>
            <a:ext cx="517948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8" name="Footer Placeholder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9" name="Slide Number Placeholder 8">
            <a:extLst/>
          </p:cNvPr>
          <p:cNvSpPr>
            <a:spLocks noGrp="1" noChangeArrowheads="1"/>
          </p:cNvSpPr>
          <p:nvPr>
            <p:ph type="sldNum" sz="quarter" idx="12"/>
          </p:nvPr>
        </p:nvSpPr>
        <p:spPr/>
        <p:txBody>
          <a:bodyPr/>
          <a:lstStyle>
            <a:lvl1pPr>
              <a:defRPr/>
            </a:lvl1pPr>
          </a:lstStyle>
          <a:p>
            <a:pPr fontAlgn="base">
              <a:spcAft>
                <a:spcPct val="0"/>
              </a:spcAft>
              <a:defRPr/>
            </a:pPr>
            <a:fld id="{428A2699-7314-491A-B762-AEB39E90DBAC}"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1958086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71970-5C5E-449B-9C50-584126093CC5}" type="datetimeFigureOut">
              <a:rPr lang="en-GB" smtClean="0"/>
              <a:t>02/04/2019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34F86B-4B97-4E9B-A3FC-F42CD66A5AEB}" type="slidenum">
              <a:rPr lang="en-GB" smtClean="0"/>
              <a:t>‹#›</a:t>
            </a:fld>
            <a:endParaRPr lang="en-GB"/>
          </a:p>
        </p:txBody>
      </p:sp>
    </p:spTree>
    <p:extLst>
      <p:ext uri="{BB962C8B-B14F-4D97-AF65-F5344CB8AC3E}">
        <p14:creationId xmlns:p14="http://schemas.microsoft.com/office/powerpoint/2010/main" val="11281862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74613"/>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33" y="1"/>
            <a:ext cx="25527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392" y="967069"/>
            <a:ext cx="11041227" cy="792088"/>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23392" y="1700808"/>
            <a:ext cx="5386917" cy="7117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420888"/>
            <a:ext cx="5386917" cy="3705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2012" y="1700808"/>
            <a:ext cx="5389033" cy="7117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420888"/>
            <a:ext cx="5389033" cy="3705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10" name="Footer Placeholder 9">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11" name="Slide Number Placeholder 10">
            <a:extLst/>
          </p:cNvPr>
          <p:cNvSpPr>
            <a:spLocks noGrp="1" noChangeArrowheads="1"/>
          </p:cNvSpPr>
          <p:nvPr>
            <p:ph type="sldNum" sz="quarter" idx="12"/>
          </p:nvPr>
        </p:nvSpPr>
        <p:spPr/>
        <p:txBody>
          <a:bodyPr/>
          <a:lstStyle>
            <a:lvl1pPr>
              <a:defRPr/>
            </a:lvl1pPr>
          </a:lstStyle>
          <a:p>
            <a:pPr fontAlgn="base">
              <a:spcAft>
                <a:spcPct val="0"/>
              </a:spcAft>
              <a:defRPr/>
            </a:pPr>
            <a:fld id="{4CD17243-FE85-45D2-8948-6CD02A15CA29}"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40483756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84138"/>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9526"/>
            <a:ext cx="2554817"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7435" y="986814"/>
            <a:ext cx="10566400" cy="930018"/>
          </a:xfrm>
        </p:spPr>
        <p:txBody>
          <a:bodyPr/>
          <a:lstStyle/>
          <a:p>
            <a:r>
              <a:rPr lang="en-US"/>
              <a:t>Click to edit Master title style</a:t>
            </a:r>
            <a:endParaRPr lang="en-GB"/>
          </a:p>
        </p:txBody>
      </p:sp>
      <p:sp>
        <p:nvSpPr>
          <p:cNvPr id="5" name="Rectangle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6" name="Rectangle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7" name="Rectangle 8">
            <a:extLst/>
          </p:cNvPr>
          <p:cNvSpPr>
            <a:spLocks noGrp="1" noChangeArrowheads="1"/>
          </p:cNvSpPr>
          <p:nvPr>
            <p:ph type="sldNum" sz="quarter" idx="12"/>
          </p:nvPr>
        </p:nvSpPr>
        <p:spPr/>
        <p:txBody>
          <a:bodyPr/>
          <a:lstStyle>
            <a:lvl1pPr>
              <a:defRPr/>
            </a:lvl1pPr>
          </a:lstStyle>
          <a:p>
            <a:pPr fontAlgn="base">
              <a:spcAft>
                <a:spcPct val="0"/>
              </a:spcAft>
              <a:defRPr/>
            </a:pPr>
            <a:fld id="{29248331-4602-494F-852E-D6647B4A50FB}"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38223561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74613"/>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
            <a:ext cx="2554817"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5" name="Rectangle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6" name="Rectangle 8">
            <a:extLst/>
          </p:cNvPr>
          <p:cNvSpPr>
            <a:spLocks noGrp="1" noChangeArrowheads="1"/>
          </p:cNvSpPr>
          <p:nvPr>
            <p:ph type="sldNum" sz="quarter" idx="12"/>
          </p:nvPr>
        </p:nvSpPr>
        <p:spPr/>
        <p:txBody>
          <a:bodyPr/>
          <a:lstStyle>
            <a:lvl1pPr>
              <a:defRPr/>
            </a:lvl1pPr>
          </a:lstStyle>
          <a:p>
            <a:pPr fontAlgn="base">
              <a:spcAft>
                <a:spcPct val="0"/>
              </a:spcAft>
              <a:defRPr/>
            </a:pPr>
            <a:fld id="{70843B66-C468-48E4-ABBA-99A58505D334}"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14276880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74613"/>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3934" y="1"/>
            <a:ext cx="25527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393" y="902192"/>
            <a:ext cx="4011084" cy="864096"/>
          </a:xfrm>
        </p:spPr>
        <p:txBody>
          <a:bodyPr/>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4766733" y="908050"/>
            <a:ext cx="6815667" cy="5218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772816"/>
            <a:ext cx="4011084" cy="43533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8" name="Footer Placeholder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9" name="Slide Number Placeholder 8">
            <a:extLst/>
          </p:cNvPr>
          <p:cNvSpPr>
            <a:spLocks noGrp="1" noChangeArrowheads="1"/>
          </p:cNvSpPr>
          <p:nvPr>
            <p:ph type="sldNum" sz="quarter" idx="12"/>
          </p:nvPr>
        </p:nvSpPr>
        <p:spPr/>
        <p:txBody>
          <a:bodyPr/>
          <a:lstStyle>
            <a:lvl1pPr>
              <a:defRPr/>
            </a:lvl1pPr>
          </a:lstStyle>
          <a:p>
            <a:pPr fontAlgn="base">
              <a:spcAft>
                <a:spcPct val="0"/>
              </a:spcAft>
              <a:defRPr/>
            </a:pPr>
            <a:fld id="{B060D763-77F7-43BB-8A8B-6569347C6706}"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15311662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00534" y="188913"/>
            <a:ext cx="371051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4450"/>
            <a:ext cx="255481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941168"/>
            <a:ext cx="7315200" cy="426170"/>
          </a:xfrm>
        </p:spPr>
        <p:txBody>
          <a:bodyPr/>
          <a:lstStyle>
            <a:lvl1pPr algn="l">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2389717" y="1027914"/>
            <a:ext cx="7315200" cy="3913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8" name="Footer Placeholder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9" name="Slide Number Placeholder 8">
            <a:extLst/>
          </p:cNvPr>
          <p:cNvSpPr>
            <a:spLocks noGrp="1" noChangeArrowheads="1"/>
          </p:cNvSpPr>
          <p:nvPr>
            <p:ph type="sldNum" sz="quarter" idx="12"/>
          </p:nvPr>
        </p:nvSpPr>
        <p:spPr/>
        <p:txBody>
          <a:bodyPr/>
          <a:lstStyle>
            <a:lvl1pPr>
              <a:defRPr/>
            </a:lvl1pPr>
          </a:lstStyle>
          <a:p>
            <a:pPr fontAlgn="base">
              <a:spcAft>
                <a:spcPct val="0"/>
              </a:spcAft>
              <a:defRPr/>
            </a:pPr>
            <a:fld id="{F6A9736C-96D2-4A05-BF93-945FE1ABCD7F}"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2173612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8434" y="87313"/>
            <a:ext cx="371051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2701"/>
            <a:ext cx="2554817"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7435" y="692696"/>
            <a:ext cx="10566400" cy="1143000"/>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7" name="Rectangle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8" name="Rectangle 8">
            <a:extLst/>
          </p:cNvPr>
          <p:cNvSpPr>
            <a:spLocks noGrp="1" noChangeArrowheads="1"/>
          </p:cNvSpPr>
          <p:nvPr>
            <p:ph type="sldNum" sz="quarter" idx="12"/>
          </p:nvPr>
        </p:nvSpPr>
        <p:spPr/>
        <p:txBody>
          <a:bodyPr/>
          <a:lstStyle>
            <a:lvl1pPr>
              <a:defRPr/>
            </a:lvl1pPr>
          </a:lstStyle>
          <a:p>
            <a:pPr fontAlgn="base">
              <a:spcAft>
                <a:spcPct val="0"/>
              </a:spcAft>
              <a:defRPr/>
            </a:pPr>
            <a:fld id="{A163B166-9247-40E6-9ADE-68998C600D6E}"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35466551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3" y="2063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Users\mary.mackirdy\Documents\Maths hubs website\maths_hubs_log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05133" y="5564188"/>
            <a:ext cx="4978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76784" y="4564063"/>
            <a:ext cx="30480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0" y="341314"/>
            <a:ext cx="9652000" cy="758825"/>
          </a:xfrm>
          <a:extLst/>
        </p:spPr>
        <p:txBody>
          <a:bodyPr/>
          <a:lstStyle>
            <a:lvl1pPr>
              <a:defRPr>
                <a:solidFill>
                  <a:schemeClr val="bg1"/>
                </a:solidFill>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22300" y="1255713"/>
            <a:ext cx="9652000" cy="1600200"/>
          </a:xfrm>
        </p:spPr>
        <p:txBody>
          <a:bodyPr/>
          <a:lstStyle>
            <a:lvl1pPr marL="0" indent="0">
              <a:defRPr sz="3500">
                <a:solidFill>
                  <a:schemeClr val="bg1"/>
                </a:solidFill>
              </a:defRPr>
            </a:lvl1pPr>
          </a:lstStyle>
          <a:p>
            <a:pPr lvl="0"/>
            <a:r>
              <a:rPr lang="en-GB" noProof="0"/>
              <a:t>Click to edit Master subtitle style</a:t>
            </a:r>
          </a:p>
        </p:txBody>
      </p:sp>
      <p:sp>
        <p:nvSpPr>
          <p:cNvPr id="7" name="Date Placeholder 6">
            <a:extLst/>
          </p:cNvPr>
          <p:cNvSpPr>
            <a:spLocks noGrp="1" noChangeArrowheads="1"/>
          </p:cNvSpPr>
          <p:nvPr>
            <p:ph type="dt" sz="half" idx="10"/>
          </p:nvPr>
        </p:nvSpPr>
        <p:spPr/>
        <p:txBody>
          <a:bodyPr/>
          <a:lstStyle>
            <a:lvl1pPr>
              <a:defRPr dirty="0">
                <a:solidFill>
                  <a:schemeClr val="accent2"/>
                </a:solidFill>
              </a:defRPr>
            </a:lvl1pPr>
          </a:lstStyle>
          <a:p>
            <a:pPr fontAlgn="base">
              <a:spcAft>
                <a:spcPct val="0"/>
              </a:spcAft>
              <a:defRPr/>
            </a:pPr>
            <a:endParaRPr lang="en-GB">
              <a:solidFill>
                <a:srgbClr val="99CCCC"/>
              </a:solidFill>
            </a:endParaRPr>
          </a:p>
        </p:txBody>
      </p:sp>
      <p:sp>
        <p:nvSpPr>
          <p:cNvPr id="8" name="Footer Placeholder 7">
            <a:extLst/>
          </p:cNvPr>
          <p:cNvSpPr>
            <a:spLocks noGrp="1" noChangeArrowheads="1"/>
          </p:cNvSpPr>
          <p:nvPr>
            <p:ph type="ftr" sz="quarter" idx="11"/>
          </p:nvPr>
        </p:nvSpPr>
        <p:spPr>
          <a:xfrm>
            <a:off x="3503085" y="6248400"/>
            <a:ext cx="8544983" cy="457200"/>
          </a:xfrm>
        </p:spPr>
        <p:txBody>
          <a:bodyPr/>
          <a:lstStyle>
            <a:lvl1pPr>
              <a:defRPr dirty="0">
                <a:solidFill>
                  <a:schemeClr val="accent2"/>
                </a:solidFill>
              </a:defRPr>
            </a:lvl1pPr>
          </a:lstStyle>
          <a:p>
            <a:pPr fontAlgn="base">
              <a:spcAft>
                <a:spcPct val="0"/>
              </a:spcAft>
              <a:defRPr/>
            </a:pPr>
            <a:endParaRPr lang="en-GB">
              <a:solidFill>
                <a:srgbClr val="99CCCC"/>
              </a:solidFill>
            </a:endParaRPr>
          </a:p>
        </p:txBody>
      </p:sp>
    </p:spTree>
    <p:extLst>
      <p:ext uri="{BB962C8B-B14F-4D97-AF65-F5344CB8AC3E}">
        <p14:creationId xmlns:p14="http://schemas.microsoft.com/office/powerpoint/2010/main" val="1602086385"/>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435" y="692696"/>
            <a:ext cx="10566400" cy="1143000"/>
          </a:xfrm>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p:cNvPr>
          <p:cNvSpPr>
            <a:spLocks noGrp="1" noChangeArrowheads="1"/>
          </p:cNvSpPr>
          <p:nvPr>
            <p:ph type="dt" sz="half" idx="10"/>
          </p:nvPr>
        </p:nvSpPr>
        <p:spPr>
          <a:ln/>
        </p:spPr>
        <p:txBody>
          <a:bodyPr/>
          <a:lstStyle>
            <a:lvl1pPr>
              <a:defRPr/>
            </a:lvl1pPr>
          </a:lstStyle>
          <a:p>
            <a:pPr fontAlgn="base">
              <a:spcAft>
                <a:spcPct val="0"/>
              </a:spcAft>
              <a:defRPr/>
            </a:pPr>
            <a:endParaRPr lang="en-GB">
              <a:solidFill>
                <a:srgbClr val="000000"/>
              </a:solidFill>
            </a:endParaRPr>
          </a:p>
        </p:txBody>
      </p:sp>
      <p:sp>
        <p:nvSpPr>
          <p:cNvPr id="5" name="Rectangle 7">
            <a:extLst/>
          </p:cNvPr>
          <p:cNvSpPr>
            <a:spLocks noGrp="1" noChangeArrowheads="1"/>
          </p:cNvSpPr>
          <p:nvPr>
            <p:ph type="ftr" sz="quarter" idx="11"/>
          </p:nvPr>
        </p:nvSpPr>
        <p:spPr>
          <a:ln/>
        </p:spPr>
        <p:txBody>
          <a:bodyPr/>
          <a:lstStyle>
            <a:lvl1pPr>
              <a:defRPr/>
            </a:lvl1pPr>
          </a:lstStyle>
          <a:p>
            <a:pPr fontAlgn="base">
              <a:spcAft>
                <a:spcPct val="0"/>
              </a:spcAft>
              <a:defRPr/>
            </a:pPr>
            <a:endParaRPr lang="en-GB">
              <a:solidFill>
                <a:srgbClr val="000000"/>
              </a:solidFill>
            </a:endParaRPr>
          </a:p>
        </p:txBody>
      </p:sp>
      <p:sp>
        <p:nvSpPr>
          <p:cNvPr id="6" name="Rectangle 8">
            <a:extLst/>
          </p:cNvPr>
          <p:cNvSpPr>
            <a:spLocks noGrp="1" noChangeArrowheads="1"/>
          </p:cNvSpPr>
          <p:nvPr>
            <p:ph type="sldNum" sz="quarter" idx="12"/>
          </p:nvPr>
        </p:nvSpPr>
        <p:spPr>
          <a:ln/>
        </p:spPr>
        <p:txBody>
          <a:bodyPr/>
          <a:lstStyle>
            <a:lvl1pPr>
              <a:defRPr/>
            </a:lvl1pPr>
          </a:lstStyle>
          <a:p>
            <a:pPr fontAlgn="base">
              <a:spcAft>
                <a:spcPct val="0"/>
              </a:spcAft>
              <a:defRPr/>
            </a:pPr>
            <a:fld id="{D2C9807F-A45F-4C89-9609-C69DB5A3C63B}"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10570736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74613"/>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3934" y="1"/>
            <a:ext cx="25527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7" name="Rectangle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8" name="Rectangle 8">
            <a:extLst/>
          </p:cNvPr>
          <p:cNvSpPr>
            <a:spLocks noGrp="1" noChangeArrowheads="1"/>
          </p:cNvSpPr>
          <p:nvPr>
            <p:ph type="sldNum" sz="quarter" idx="12"/>
          </p:nvPr>
        </p:nvSpPr>
        <p:spPr/>
        <p:txBody>
          <a:bodyPr/>
          <a:lstStyle>
            <a:lvl1pPr>
              <a:defRPr/>
            </a:lvl1pPr>
          </a:lstStyle>
          <a:p>
            <a:pPr fontAlgn="base">
              <a:spcAft>
                <a:spcPct val="0"/>
              </a:spcAft>
              <a:defRPr/>
            </a:pPr>
            <a:fld id="{9FC9015A-9B0A-4365-8879-4EF7B1AAAC06}"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27286981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74613"/>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8" y="1"/>
            <a:ext cx="2554817"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7435" y="692696"/>
            <a:ext cx="10566400" cy="1143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1016001" y="1827213"/>
            <a:ext cx="5179484"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827213"/>
            <a:ext cx="517948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8" name="Footer Placeholder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9" name="Slide Number Placeholder 8">
            <a:extLst/>
          </p:cNvPr>
          <p:cNvSpPr>
            <a:spLocks noGrp="1" noChangeArrowheads="1"/>
          </p:cNvSpPr>
          <p:nvPr>
            <p:ph type="sldNum" sz="quarter" idx="12"/>
          </p:nvPr>
        </p:nvSpPr>
        <p:spPr/>
        <p:txBody>
          <a:bodyPr/>
          <a:lstStyle>
            <a:lvl1pPr>
              <a:defRPr/>
            </a:lvl1pPr>
          </a:lstStyle>
          <a:p>
            <a:pPr fontAlgn="base">
              <a:spcAft>
                <a:spcPct val="0"/>
              </a:spcAft>
              <a:defRPr/>
            </a:pPr>
            <a:fld id="{428A2699-7314-491A-B762-AEB39E90DBAC}"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366986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271970-5C5E-449B-9C50-584126093CC5}" type="datetimeFigureOut">
              <a:rPr lang="en-GB" smtClean="0"/>
              <a:t>02/04/2019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34F86B-4B97-4E9B-A3FC-F42CD66A5AEB}" type="slidenum">
              <a:rPr lang="en-GB" smtClean="0"/>
              <a:t>‹#›</a:t>
            </a:fld>
            <a:endParaRPr lang="en-GB"/>
          </a:p>
        </p:txBody>
      </p:sp>
    </p:spTree>
    <p:extLst>
      <p:ext uri="{BB962C8B-B14F-4D97-AF65-F5344CB8AC3E}">
        <p14:creationId xmlns:p14="http://schemas.microsoft.com/office/powerpoint/2010/main" val="13361867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74613"/>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33" y="1"/>
            <a:ext cx="25527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392" y="967069"/>
            <a:ext cx="11041227" cy="792088"/>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23392" y="1700808"/>
            <a:ext cx="5386917" cy="7117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420888"/>
            <a:ext cx="5386917" cy="3705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2012" y="1700808"/>
            <a:ext cx="5389033" cy="7117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420888"/>
            <a:ext cx="5389033" cy="3705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10" name="Footer Placeholder 9">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11" name="Slide Number Placeholder 10">
            <a:extLst/>
          </p:cNvPr>
          <p:cNvSpPr>
            <a:spLocks noGrp="1" noChangeArrowheads="1"/>
          </p:cNvSpPr>
          <p:nvPr>
            <p:ph type="sldNum" sz="quarter" idx="12"/>
          </p:nvPr>
        </p:nvSpPr>
        <p:spPr/>
        <p:txBody>
          <a:bodyPr/>
          <a:lstStyle>
            <a:lvl1pPr>
              <a:defRPr/>
            </a:lvl1pPr>
          </a:lstStyle>
          <a:p>
            <a:pPr fontAlgn="base">
              <a:spcAft>
                <a:spcPct val="0"/>
              </a:spcAft>
              <a:defRPr/>
            </a:pPr>
            <a:fld id="{4CD17243-FE85-45D2-8948-6CD02A15CA29}"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8726475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84138"/>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9526"/>
            <a:ext cx="2554817"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7435" y="986814"/>
            <a:ext cx="10566400" cy="930018"/>
          </a:xfrm>
        </p:spPr>
        <p:txBody>
          <a:bodyPr/>
          <a:lstStyle/>
          <a:p>
            <a:r>
              <a:rPr lang="en-US"/>
              <a:t>Click to edit Master title style</a:t>
            </a:r>
            <a:endParaRPr lang="en-GB"/>
          </a:p>
        </p:txBody>
      </p:sp>
      <p:sp>
        <p:nvSpPr>
          <p:cNvPr id="5" name="Rectangle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6" name="Rectangle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7" name="Rectangle 8">
            <a:extLst/>
          </p:cNvPr>
          <p:cNvSpPr>
            <a:spLocks noGrp="1" noChangeArrowheads="1"/>
          </p:cNvSpPr>
          <p:nvPr>
            <p:ph type="sldNum" sz="quarter" idx="12"/>
          </p:nvPr>
        </p:nvSpPr>
        <p:spPr/>
        <p:txBody>
          <a:bodyPr/>
          <a:lstStyle>
            <a:lvl1pPr>
              <a:defRPr/>
            </a:lvl1pPr>
          </a:lstStyle>
          <a:p>
            <a:pPr fontAlgn="base">
              <a:spcAft>
                <a:spcPct val="0"/>
              </a:spcAft>
              <a:defRPr/>
            </a:pPr>
            <a:fld id="{29248331-4602-494F-852E-D6647B4A50FB}"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17952173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74613"/>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
            <a:ext cx="2554817"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5" name="Rectangle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6" name="Rectangle 8">
            <a:extLst/>
          </p:cNvPr>
          <p:cNvSpPr>
            <a:spLocks noGrp="1" noChangeArrowheads="1"/>
          </p:cNvSpPr>
          <p:nvPr>
            <p:ph type="sldNum" sz="quarter" idx="12"/>
          </p:nvPr>
        </p:nvSpPr>
        <p:spPr/>
        <p:txBody>
          <a:bodyPr/>
          <a:lstStyle>
            <a:lvl1pPr>
              <a:defRPr/>
            </a:lvl1pPr>
          </a:lstStyle>
          <a:p>
            <a:pPr fontAlgn="base">
              <a:spcAft>
                <a:spcPct val="0"/>
              </a:spcAft>
              <a:defRPr/>
            </a:pPr>
            <a:fld id="{70843B66-C468-48E4-ABBA-99A58505D334}"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27406373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74613"/>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3934" y="1"/>
            <a:ext cx="25527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393" y="902192"/>
            <a:ext cx="4011084" cy="864096"/>
          </a:xfrm>
        </p:spPr>
        <p:txBody>
          <a:bodyPr/>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4766733" y="908050"/>
            <a:ext cx="6815667" cy="5218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772816"/>
            <a:ext cx="4011084" cy="43533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8" name="Footer Placeholder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9" name="Slide Number Placeholder 8">
            <a:extLst/>
          </p:cNvPr>
          <p:cNvSpPr>
            <a:spLocks noGrp="1" noChangeArrowheads="1"/>
          </p:cNvSpPr>
          <p:nvPr>
            <p:ph type="sldNum" sz="quarter" idx="12"/>
          </p:nvPr>
        </p:nvSpPr>
        <p:spPr/>
        <p:txBody>
          <a:bodyPr/>
          <a:lstStyle>
            <a:lvl1pPr>
              <a:defRPr/>
            </a:lvl1pPr>
          </a:lstStyle>
          <a:p>
            <a:pPr fontAlgn="base">
              <a:spcAft>
                <a:spcPct val="0"/>
              </a:spcAft>
              <a:defRPr/>
            </a:pPr>
            <a:fld id="{B060D763-77F7-43BB-8A8B-6569347C6706}"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11474699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00534" y="188913"/>
            <a:ext cx="371051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4450"/>
            <a:ext cx="255481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941168"/>
            <a:ext cx="7315200" cy="426170"/>
          </a:xfrm>
        </p:spPr>
        <p:txBody>
          <a:bodyPr/>
          <a:lstStyle>
            <a:lvl1pPr algn="l">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2389717" y="1027914"/>
            <a:ext cx="7315200" cy="3913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8" name="Footer Placeholder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9" name="Slide Number Placeholder 8">
            <a:extLst/>
          </p:cNvPr>
          <p:cNvSpPr>
            <a:spLocks noGrp="1" noChangeArrowheads="1"/>
          </p:cNvSpPr>
          <p:nvPr>
            <p:ph type="sldNum" sz="quarter" idx="12"/>
          </p:nvPr>
        </p:nvSpPr>
        <p:spPr/>
        <p:txBody>
          <a:bodyPr/>
          <a:lstStyle>
            <a:lvl1pPr>
              <a:defRPr/>
            </a:lvl1pPr>
          </a:lstStyle>
          <a:p>
            <a:pPr fontAlgn="base">
              <a:spcAft>
                <a:spcPct val="0"/>
              </a:spcAft>
              <a:defRPr/>
            </a:pPr>
            <a:fld id="{F6A9736C-96D2-4A05-BF93-945FE1ABCD7F}"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40853970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8434" y="87313"/>
            <a:ext cx="371051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2701"/>
            <a:ext cx="2554817"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7435" y="692696"/>
            <a:ext cx="10566400" cy="1143000"/>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7" name="Rectangle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8" name="Rectangle 8">
            <a:extLst/>
          </p:cNvPr>
          <p:cNvSpPr>
            <a:spLocks noGrp="1" noChangeArrowheads="1"/>
          </p:cNvSpPr>
          <p:nvPr>
            <p:ph type="sldNum" sz="quarter" idx="12"/>
          </p:nvPr>
        </p:nvSpPr>
        <p:spPr/>
        <p:txBody>
          <a:bodyPr/>
          <a:lstStyle>
            <a:lvl1pPr>
              <a:defRPr/>
            </a:lvl1pPr>
          </a:lstStyle>
          <a:p>
            <a:pPr fontAlgn="base">
              <a:spcAft>
                <a:spcPct val="0"/>
              </a:spcAft>
              <a:defRPr/>
            </a:pPr>
            <a:fld id="{A163B166-9247-40E6-9ADE-68998C600D6E}"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1856719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3" y="2063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Users\mary.mackirdy\Documents\Maths hubs website\maths_hubs_log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05133" y="5564188"/>
            <a:ext cx="4978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76784" y="4564063"/>
            <a:ext cx="30480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0" y="341314"/>
            <a:ext cx="9652000" cy="758825"/>
          </a:xfrm>
          <a:extLst/>
        </p:spPr>
        <p:txBody>
          <a:bodyPr/>
          <a:lstStyle>
            <a:lvl1pPr>
              <a:defRPr>
                <a:solidFill>
                  <a:schemeClr val="bg1"/>
                </a:solidFill>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22300" y="1255713"/>
            <a:ext cx="9652000" cy="1600200"/>
          </a:xfrm>
        </p:spPr>
        <p:txBody>
          <a:bodyPr/>
          <a:lstStyle>
            <a:lvl1pPr marL="0" indent="0">
              <a:defRPr sz="3500">
                <a:solidFill>
                  <a:schemeClr val="bg1"/>
                </a:solidFill>
              </a:defRPr>
            </a:lvl1pPr>
          </a:lstStyle>
          <a:p>
            <a:pPr lvl="0"/>
            <a:r>
              <a:rPr lang="en-GB" noProof="0"/>
              <a:t>Click to edit Master subtitle style</a:t>
            </a:r>
          </a:p>
        </p:txBody>
      </p:sp>
      <p:sp>
        <p:nvSpPr>
          <p:cNvPr id="7" name="Date Placeholder 6">
            <a:extLst/>
          </p:cNvPr>
          <p:cNvSpPr>
            <a:spLocks noGrp="1" noChangeArrowheads="1"/>
          </p:cNvSpPr>
          <p:nvPr>
            <p:ph type="dt" sz="half" idx="10"/>
          </p:nvPr>
        </p:nvSpPr>
        <p:spPr/>
        <p:txBody>
          <a:bodyPr/>
          <a:lstStyle>
            <a:lvl1pPr>
              <a:defRPr dirty="0">
                <a:solidFill>
                  <a:schemeClr val="accent2"/>
                </a:solidFill>
              </a:defRPr>
            </a:lvl1pPr>
          </a:lstStyle>
          <a:p>
            <a:pPr fontAlgn="base">
              <a:spcAft>
                <a:spcPct val="0"/>
              </a:spcAft>
              <a:defRPr/>
            </a:pPr>
            <a:endParaRPr lang="en-GB">
              <a:solidFill>
                <a:srgbClr val="99CCCC"/>
              </a:solidFill>
            </a:endParaRPr>
          </a:p>
        </p:txBody>
      </p:sp>
      <p:sp>
        <p:nvSpPr>
          <p:cNvPr id="8" name="Footer Placeholder 7">
            <a:extLst/>
          </p:cNvPr>
          <p:cNvSpPr>
            <a:spLocks noGrp="1" noChangeArrowheads="1"/>
          </p:cNvSpPr>
          <p:nvPr>
            <p:ph type="ftr" sz="quarter" idx="11"/>
          </p:nvPr>
        </p:nvSpPr>
        <p:spPr>
          <a:xfrm>
            <a:off x="3503085" y="6248400"/>
            <a:ext cx="8544983" cy="457200"/>
          </a:xfrm>
        </p:spPr>
        <p:txBody>
          <a:bodyPr/>
          <a:lstStyle>
            <a:lvl1pPr>
              <a:defRPr dirty="0">
                <a:solidFill>
                  <a:schemeClr val="accent2"/>
                </a:solidFill>
              </a:defRPr>
            </a:lvl1pPr>
          </a:lstStyle>
          <a:p>
            <a:pPr fontAlgn="base">
              <a:spcAft>
                <a:spcPct val="0"/>
              </a:spcAft>
              <a:defRPr/>
            </a:pPr>
            <a:endParaRPr lang="en-GB">
              <a:solidFill>
                <a:srgbClr val="99CCCC"/>
              </a:solidFill>
            </a:endParaRPr>
          </a:p>
        </p:txBody>
      </p:sp>
    </p:spTree>
    <p:extLst>
      <p:ext uri="{BB962C8B-B14F-4D97-AF65-F5344CB8AC3E}">
        <p14:creationId xmlns:p14="http://schemas.microsoft.com/office/powerpoint/2010/main" val="550282320"/>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435" y="692696"/>
            <a:ext cx="10566400" cy="1143000"/>
          </a:xfrm>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p:cNvPr>
          <p:cNvSpPr>
            <a:spLocks noGrp="1" noChangeArrowheads="1"/>
          </p:cNvSpPr>
          <p:nvPr>
            <p:ph type="dt" sz="half" idx="10"/>
          </p:nvPr>
        </p:nvSpPr>
        <p:spPr>
          <a:ln/>
        </p:spPr>
        <p:txBody>
          <a:bodyPr/>
          <a:lstStyle>
            <a:lvl1pPr>
              <a:defRPr/>
            </a:lvl1pPr>
          </a:lstStyle>
          <a:p>
            <a:pPr fontAlgn="base">
              <a:spcAft>
                <a:spcPct val="0"/>
              </a:spcAft>
              <a:defRPr/>
            </a:pPr>
            <a:endParaRPr lang="en-GB">
              <a:solidFill>
                <a:srgbClr val="000000"/>
              </a:solidFill>
            </a:endParaRPr>
          </a:p>
        </p:txBody>
      </p:sp>
      <p:sp>
        <p:nvSpPr>
          <p:cNvPr id="5" name="Rectangle 7">
            <a:extLst/>
          </p:cNvPr>
          <p:cNvSpPr>
            <a:spLocks noGrp="1" noChangeArrowheads="1"/>
          </p:cNvSpPr>
          <p:nvPr>
            <p:ph type="ftr" sz="quarter" idx="11"/>
          </p:nvPr>
        </p:nvSpPr>
        <p:spPr>
          <a:ln/>
        </p:spPr>
        <p:txBody>
          <a:bodyPr/>
          <a:lstStyle>
            <a:lvl1pPr>
              <a:defRPr/>
            </a:lvl1pPr>
          </a:lstStyle>
          <a:p>
            <a:pPr fontAlgn="base">
              <a:spcAft>
                <a:spcPct val="0"/>
              </a:spcAft>
              <a:defRPr/>
            </a:pPr>
            <a:endParaRPr lang="en-GB">
              <a:solidFill>
                <a:srgbClr val="000000"/>
              </a:solidFill>
            </a:endParaRPr>
          </a:p>
        </p:txBody>
      </p:sp>
      <p:sp>
        <p:nvSpPr>
          <p:cNvPr id="6" name="Rectangle 8">
            <a:extLst/>
          </p:cNvPr>
          <p:cNvSpPr>
            <a:spLocks noGrp="1" noChangeArrowheads="1"/>
          </p:cNvSpPr>
          <p:nvPr>
            <p:ph type="sldNum" sz="quarter" idx="12"/>
          </p:nvPr>
        </p:nvSpPr>
        <p:spPr>
          <a:ln/>
        </p:spPr>
        <p:txBody>
          <a:bodyPr/>
          <a:lstStyle>
            <a:lvl1pPr>
              <a:defRPr/>
            </a:lvl1pPr>
          </a:lstStyle>
          <a:p>
            <a:pPr fontAlgn="base">
              <a:spcAft>
                <a:spcPct val="0"/>
              </a:spcAft>
              <a:defRPr/>
            </a:pPr>
            <a:fld id="{D2C9807F-A45F-4C89-9609-C69DB5A3C63B}"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40316850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74613"/>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3934" y="1"/>
            <a:ext cx="25527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7" name="Rectangle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8" name="Rectangle 8">
            <a:extLst/>
          </p:cNvPr>
          <p:cNvSpPr>
            <a:spLocks noGrp="1" noChangeArrowheads="1"/>
          </p:cNvSpPr>
          <p:nvPr>
            <p:ph type="sldNum" sz="quarter" idx="12"/>
          </p:nvPr>
        </p:nvSpPr>
        <p:spPr/>
        <p:txBody>
          <a:bodyPr/>
          <a:lstStyle>
            <a:lvl1pPr>
              <a:defRPr/>
            </a:lvl1pPr>
          </a:lstStyle>
          <a:p>
            <a:pPr fontAlgn="base">
              <a:spcAft>
                <a:spcPct val="0"/>
              </a:spcAft>
              <a:defRPr/>
            </a:pPr>
            <a:fld id="{9FC9015A-9B0A-4365-8879-4EF7B1AAAC06}"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26884424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74613"/>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68" y="1"/>
            <a:ext cx="2554817"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7435" y="692696"/>
            <a:ext cx="10566400" cy="1143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1016001" y="1827213"/>
            <a:ext cx="5179484"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827213"/>
            <a:ext cx="517948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8" name="Footer Placeholder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9" name="Slide Number Placeholder 8">
            <a:extLst/>
          </p:cNvPr>
          <p:cNvSpPr>
            <a:spLocks noGrp="1" noChangeArrowheads="1"/>
          </p:cNvSpPr>
          <p:nvPr>
            <p:ph type="sldNum" sz="quarter" idx="12"/>
          </p:nvPr>
        </p:nvSpPr>
        <p:spPr/>
        <p:txBody>
          <a:bodyPr/>
          <a:lstStyle>
            <a:lvl1pPr>
              <a:defRPr/>
            </a:lvl1pPr>
          </a:lstStyle>
          <a:p>
            <a:pPr fontAlgn="base">
              <a:spcAft>
                <a:spcPct val="0"/>
              </a:spcAft>
              <a:defRPr/>
            </a:pPr>
            <a:fld id="{428A2699-7314-491A-B762-AEB39E90DBAC}"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1921824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271970-5C5E-449B-9C50-584126093CC5}" type="datetimeFigureOut">
              <a:rPr lang="en-GB" smtClean="0"/>
              <a:t>02/04/2019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34F86B-4B97-4E9B-A3FC-F42CD66A5AEB}" type="slidenum">
              <a:rPr lang="en-GB" smtClean="0"/>
              <a:t>‹#›</a:t>
            </a:fld>
            <a:endParaRPr lang="en-GB"/>
          </a:p>
        </p:txBody>
      </p:sp>
    </p:spTree>
    <p:extLst>
      <p:ext uri="{BB962C8B-B14F-4D97-AF65-F5344CB8AC3E}">
        <p14:creationId xmlns:p14="http://schemas.microsoft.com/office/powerpoint/2010/main" val="40840433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74613"/>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33" y="1"/>
            <a:ext cx="25527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392" y="967069"/>
            <a:ext cx="11041227" cy="792088"/>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23392" y="1700808"/>
            <a:ext cx="5386917" cy="7117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420888"/>
            <a:ext cx="5386917" cy="3705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2012" y="1700808"/>
            <a:ext cx="5389033" cy="7117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420888"/>
            <a:ext cx="5389033" cy="3705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10" name="Footer Placeholder 9">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11" name="Slide Number Placeholder 10">
            <a:extLst/>
          </p:cNvPr>
          <p:cNvSpPr>
            <a:spLocks noGrp="1" noChangeArrowheads="1"/>
          </p:cNvSpPr>
          <p:nvPr>
            <p:ph type="sldNum" sz="quarter" idx="12"/>
          </p:nvPr>
        </p:nvSpPr>
        <p:spPr/>
        <p:txBody>
          <a:bodyPr/>
          <a:lstStyle>
            <a:lvl1pPr>
              <a:defRPr/>
            </a:lvl1pPr>
          </a:lstStyle>
          <a:p>
            <a:pPr fontAlgn="base">
              <a:spcAft>
                <a:spcPct val="0"/>
              </a:spcAft>
              <a:defRPr/>
            </a:pPr>
            <a:fld id="{4CD17243-FE85-45D2-8948-6CD02A15CA29}"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9782669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84138"/>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9526"/>
            <a:ext cx="2554817"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7435" y="986814"/>
            <a:ext cx="10566400" cy="930018"/>
          </a:xfrm>
        </p:spPr>
        <p:txBody>
          <a:bodyPr/>
          <a:lstStyle/>
          <a:p>
            <a:r>
              <a:rPr lang="en-US"/>
              <a:t>Click to edit Master title style</a:t>
            </a:r>
            <a:endParaRPr lang="en-GB"/>
          </a:p>
        </p:txBody>
      </p:sp>
      <p:sp>
        <p:nvSpPr>
          <p:cNvPr id="5" name="Rectangle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6" name="Rectangle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7" name="Rectangle 8">
            <a:extLst/>
          </p:cNvPr>
          <p:cNvSpPr>
            <a:spLocks noGrp="1" noChangeArrowheads="1"/>
          </p:cNvSpPr>
          <p:nvPr>
            <p:ph type="sldNum" sz="quarter" idx="12"/>
          </p:nvPr>
        </p:nvSpPr>
        <p:spPr/>
        <p:txBody>
          <a:bodyPr/>
          <a:lstStyle>
            <a:lvl1pPr>
              <a:defRPr/>
            </a:lvl1pPr>
          </a:lstStyle>
          <a:p>
            <a:pPr fontAlgn="base">
              <a:spcAft>
                <a:spcPct val="0"/>
              </a:spcAft>
              <a:defRPr/>
            </a:pPr>
            <a:fld id="{29248331-4602-494F-852E-D6647B4A50FB}"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41071144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74613"/>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
            <a:ext cx="2554817"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5" name="Rectangle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6" name="Rectangle 8">
            <a:extLst/>
          </p:cNvPr>
          <p:cNvSpPr>
            <a:spLocks noGrp="1" noChangeArrowheads="1"/>
          </p:cNvSpPr>
          <p:nvPr>
            <p:ph type="sldNum" sz="quarter" idx="12"/>
          </p:nvPr>
        </p:nvSpPr>
        <p:spPr/>
        <p:txBody>
          <a:bodyPr/>
          <a:lstStyle>
            <a:lvl1pPr>
              <a:defRPr/>
            </a:lvl1pPr>
          </a:lstStyle>
          <a:p>
            <a:pPr fontAlgn="base">
              <a:spcAft>
                <a:spcPct val="0"/>
              </a:spcAft>
              <a:defRPr/>
            </a:pPr>
            <a:fld id="{70843B66-C468-48E4-ABBA-99A58505D334}"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41298516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1485" y="74613"/>
            <a:ext cx="3710516"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3934" y="1"/>
            <a:ext cx="25527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393" y="902192"/>
            <a:ext cx="4011084" cy="864096"/>
          </a:xfrm>
        </p:spPr>
        <p:txBody>
          <a:bodyPr/>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4766733" y="908050"/>
            <a:ext cx="6815667" cy="5218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772816"/>
            <a:ext cx="4011084" cy="43533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8" name="Footer Placeholder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9" name="Slide Number Placeholder 8">
            <a:extLst/>
          </p:cNvPr>
          <p:cNvSpPr>
            <a:spLocks noGrp="1" noChangeArrowheads="1"/>
          </p:cNvSpPr>
          <p:nvPr>
            <p:ph type="sldNum" sz="quarter" idx="12"/>
          </p:nvPr>
        </p:nvSpPr>
        <p:spPr/>
        <p:txBody>
          <a:bodyPr/>
          <a:lstStyle>
            <a:lvl1pPr>
              <a:defRPr/>
            </a:lvl1pPr>
          </a:lstStyle>
          <a:p>
            <a:pPr fontAlgn="base">
              <a:spcAft>
                <a:spcPct val="0"/>
              </a:spcAft>
              <a:defRPr/>
            </a:pPr>
            <a:fld id="{B060D763-77F7-43BB-8A8B-6569347C6706}"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2948073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00534" y="188913"/>
            <a:ext cx="371051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4450"/>
            <a:ext cx="255481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941168"/>
            <a:ext cx="7315200" cy="426170"/>
          </a:xfrm>
        </p:spPr>
        <p:txBody>
          <a:bodyPr/>
          <a:lstStyle>
            <a:lvl1pPr algn="l">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2389717" y="1027914"/>
            <a:ext cx="7315200" cy="3913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8" name="Footer Placeholder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9" name="Slide Number Placeholder 8">
            <a:extLst/>
          </p:cNvPr>
          <p:cNvSpPr>
            <a:spLocks noGrp="1" noChangeArrowheads="1"/>
          </p:cNvSpPr>
          <p:nvPr>
            <p:ph type="sldNum" sz="quarter" idx="12"/>
          </p:nvPr>
        </p:nvSpPr>
        <p:spPr/>
        <p:txBody>
          <a:bodyPr/>
          <a:lstStyle>
            <a:lvl1pPr>
              <a:defRPr/>
            </a:lvl1pPr>
          </a:lstStyle>
          <a:p>
            <a:pPr fontAlgn="base">
              <a:spcAft>
                <a:spcPct val="0"/>
              </a:spcAft>
              <a:defRPr/>
            </a:pPr>
            <a:fld id="{F6A9736C-96D2-4A05-BF93-945FE1ABCD7F}"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28357509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Users\mary.mackirdy\Documents\Maths hubs website\maths_hubs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8434" y="87313"/>
            <a:ext cx="371051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2701"/>
            <a:ext cx="2554817"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7435" y="692696"/>
            <a:ext cx="10566400" cy="1143000"/>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p:cNvPr>
          <p:cNvSpPr>
            <a:spLocks noGrp="1" noChangeArrowheads="1"/>
          </p:cNvSpPr>
          <p:nvPr>
            <p:ph type="dt" sz="half" idx="10"/>
          </p:nvPr>
        </p:nvSpPr>
        <p:spPr/>
        <p:txBody>
          <a:bodyPr/>
          <a:lstStyle>
            <a:lvl1pPr>
              <a:defRPr dirty="0"/>
            </a:lvl1pPr>
          </a:lstStyle>
          <a:p>
            <a:pPr fontAlgn="base">
              <a:spcAft>
                <a:spcPct val="0"/>
              </a:spcAft>
              <a:defRPr/>
            </a:pPr>
            <a:endParaRPr lang="en-GB">
              <a:solidFill>
                <a:srgbClr val="000000"/>
              </a:solidFill>
            </a:endParaRPr>
          </a:p>
        </p:txBody>
      </p:sp>
      <p:sp>
        <p:nvSpPr>
          <p:cNvPr id="7" name="Rectangle 7">
            <a:extLst/>
          </p:cNvPr>
          <p:cNvSpPr>
            <a:spLocks noGrp="1" noChangeArrowheads="1"/>
          </p:cNvSpPr>
          <p:nvPr>
            <p:ph type="ftr" sz="quarter" idx="11"/>
          </p:nvPr>
        </p:nvSpPr>
        <p:spPr/>
        <p:txBody>
          <a:bodyPr/>
          <a:lstStyle>
            <a:lvl1pPr>
              <a:defRPr dirty="0"/>
            </a:lvl1pPr>
          </a:lstStyle>
          <a:p>
            <a:pPr fontAlgn="base">
              <a:spcAft>
                <a:spcPct val="0"/>
              </a:spcAft>
              <a:defRPr/>
            </a:pPr>
            <a:endParaRPr lang="en-GB">
              <a:solidFill>
                <a:srgbClr val="000000"/>
              </a:solidFill>
            </a:endParaRPr>
          </a:p>
        </p:txBody>
      </p:sp>
      <p:sp>
        <p:nvSpPr>
          <p:cNvPr id="8" name="Rectangle 8">
            <a:extLst/>
          </p:cNvPr>
          <p:cNvSpPr>
            <a:spLocks noGrp="1" noChangeArrowheads="1"/>
          </p:cNvSpPr>
          <p:nvPr>
            <p:ph type="sldNum" sz="quarter" idx="12"/>
          </p:nvPr>
        </p:nvSpPr>
        <p:spPr/>
        <p:txBody>
          <a:bodyPr/>
          <a:lstStyle>
            <a:lvl1pPr>
              <a:defRPr/>
            </a:lvl1pPr>
          </a:lstStyle>
          <a:p>
            <a:pPr fontAlgn="base">
              <a:spcAft>
                <a:spcPct val="0"/>
              </a:spcAft>
              <a:defRPr/>
            </a:pPr>
            <a:fld id="{A163B166-9247-40E6-9ADE-68998C600D6E}"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1797227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theme" Target="../theme/theme7.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theme" Target="../theme/theme8.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theme" Target="../theme/theme9.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1970-5C5E-449B-9C50-584126093CC5}" type="datetimeFigureOut">
              <a:rPr lang="en-GB" smtClean="0"/>
              <a:t>02/04/2019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4F86B-4B97-4E9B-A3FC-F42CD66A5AEB}" type="slidenum">
              <a:rPr lang="en-GB" smtClean="0"/>
              <a:t>‹#›</a:t>
            </a:fld>
            <a:endParaRPr lang="en-GB"/>
          </a:p>
        </p:txBody>
      </p:sp>
    </p:spTree>
    <p:extLst>
      <p:ext uri="{BB962C8B-B14F-4D97-AF65-F5344CB8AC3E}">
        <p14:creationId xmlns:p14="http://schemas.microsoft.com/office/powerpoint/2010/main" val="955882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4347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44471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15801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DF8D2-BA00-44C3-9CFA-6E43C0E7644A}" type="datetimeFigureOut">
              <a:rPr lang="en-GB" smtClean="0">
                <a:solidFill>
                  <a:prstClr val="black">
                    <a:tint val="75000"/>
                  </a:prstClr>
                </a:solidFill>
              </a:rPr>
              <a:pPr/>
              <a:t>02/04/2019</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C3E0D-2161-411D-9E6B-D5CB0A9E9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64691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sp>
        <p:nvSpPr>
          <p:cNvPr id="43014" name="Rectangle 6">
            <a:extLst/>
          </p:cNvPr>
          <p:cNvSpPr>
            <a:spLocks noGrp="1" noChangeArrowheads="1"/>
          </p:cNvSpPr>
          <p:nvPr>
            <p:ph type="dt" sz="half" idx="2"/>
          </p:nvPr>
        </p:nvSpPr>
        <p:spPr bwMode="auto">
          <a:xfrm>
            <a:off x="609600" y="6248400"/>
            <a:ext cx="2844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sz="1200" dirty="0">
                <a:latin typeface="Arial" charset="0"/>
              </a:defRPr>
            </a:lvl1pPr>
          </a:lstStyle>
          <a:p>
            <a:pPr fontAlgn="base">
              <a:spcAft>
                <a:spcPct val="0"/>
              </a:spcAft>
              <a:defRPr/>
            </a:pPr>
            <a:endParaRPr lang="en-GB">
              <a:solidFill>
                <a:srgbClr val="000000"/>
              </a:solidFill>
            </a:endParaRPr>
          </a:p>
        </p:txBody>
      </p:sp>
      <p:sp>
        <p:nvSpPr>
          <p:cNvPr id="43015" name="Rectangle 7">
            <a:extLst/>
          </p:cNvPr>
          <p:cNvSpPr>
            <a:spLocks noGrp="1" noChangeArrowheads="1"/>
          </p:cNvSpPr>
          <p:nvPr>
            <p:ph type="ftr" sz="quarter" idx="3"/>
          </p:nvPr>
        </p:nvSpPr>
        <p:spPr bwMode="auto">
          <a:xfrm>
            <a:off x="4165600" y="6248400"/>
            <a:ext cx="3860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spcBef>
                <a:spcPct val="0"/>
              </a:spcBef>
              <a:buClrTx/>
              <a:buFontTx/>
              <a:buNone/>
              <a:defRPr sz="1200" dirty="0">
                <a:latin typeface="Arial" charset="0"/>
              </a:defRPr>
            </a:lvl1pPr>
          </a:lstStyle>
          <a:p>
            <a:pPr fontAlgn="base">
              <a:spcAft>
                <a:spcPct val="0"/>
              </a:spcAft>
              <a:defRPr/>
            </a:pPr>
            <a:endParaRPr lang="en-GB">
              <a:solidFill>
                <a:srgbClr val="000000"/>
              </a:solidFill>
            </a:endParaRPr>
          </a:p>
        </p:txBody>
      </p:sp>
      <p:sp>
        <p:nvSpPr>
          <p:cNvPr id="43016" name="Rectangle 8">
            <a:extLst/>
          </p:cNvPr>
          <p:cNvSpPr>
            <a:spLocks noGrp="1" noChangeArrowheads="1"/>
          </p:cNvSpPr>
          <p:nvPr>
            <p:ph type="sldNum" sz="quarter" idx="4"/>
          </p:nvPr>
        </p:nvSpPr>
        <p:spPr bwMode="auto">
          <a:xfrm>
            <a:off x="8737600" y="6248400"/>
            <a:ext cx="2844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spcBef>
                <a:spcPct val="0"/>
              </a:spcBef>
              <a:buClrTx/>
              <a:buFontTx/>
              <a:buNone/>
              <a:defRPr sz="1200"/>
            </a:lvl1pPr>
          </a:lstStyle>
          <a:p>
            <a:pPr fontAlgn="base">
              <a:spcAft>
                <a:spcPct val="0"/>
              </a:spcAft>
              <a:defRPr/>
            </a:pPr>
            <a:fld id="{79EC015F-FC61-476A-831D-0DF1EC7C5057}"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28261521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xStyles>
    <p:title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sp>
        <p:nvSpPr>
          <p:cNvPr id="43014" name="Rectangle 6">
            <a:extLst/>
          </p:cNvPr>
          <p:cNvSpPr>
            <a:spLocks noGrp="1" noChangeArrowheads="1"/>
          </p:cNvSpPr>
          <p:nvPr>
            <p:ph type="dt" sz="half" idx="2"/>
          </p:nvPr>
        </p:nvSpPr>
        <p:spPr bwMode="auto">
          <a:xfrm>
            <a:off x="609600" y="6248400"/>
            <a:ext cx="2844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sz="1200" dirty="0">
                <a:latin typeface="Arial" charset="0"/>
              </a:defRPr>
            </a:lvl1pPr>
          </a:lstStyle>
          <a:p>
            <a:pPr fontAlgn="base">
              <a:spcAft>
                <a:spcPct val="0"/>
              </a:spcAft>
              <a:defRPr/>
            </a:pPr>
            <a:endParaRPr lang="en-GB">
              <a:solidFill>
                <a:srgbClr val="000000"/>
              </a:solidFill>
            </a:endParaRPr>
          </a:p>
        </p:txBody>
      </p:sp>
      <p:sp>
        <p:nvSpPr>
          <p:cNvPr id="43015" name="Rectangle 7">
            <a:extLst/>
          </p:cNvPr>
          <p:cNvSpPr>
            <a:spLocks noGrp="1" noChangeArrowheads="1"/>
          </p:cNvSpPr>
          <p:nvPr>
            <p:ph type="ftr" sz="quarter" idx="3"/>
          </p:nvPr>
        </p:nvSpPr>
        <p:spPr bwMode="auto">
          <a:xfrm>
            <a:off x="4165600" y="6248400"/>
            <a:ext cx="3860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spcBef>
                <a:spcPct val="0"/>
              </a:spcBef>
              <a:buClrTx/>
              <a:buFontTx/>
              <a:buNone/>
              <a:defRPr sz="1200" dirty="0">
                <a:latin typeface="Arial" charset="0"/>
              </a:defRPr>
            </a:lvl1pPr>
          </a:lstStyle>
          <a:p>
            <a:pPr fontAlgn="base">
              <a:spcAft>
                <a:spcPct val="0"/>
              </a:spcAft>
              <a:defRPr/>
            </a:pPr>
            <a:endParaRPr lang="en-GB">
              <a:solidFill>
                <a:srgbClr val="000000"/>
              </a:solidFill>
            </a:endParaRPr>
          </a:p>
        </p:txBody>
      </p:sp>
      <p:sp>
        <p:nvSpPr>
          <p:cNvPr id="43016" name="Rectangle 8">
            <a:extLst/>
          </p:cNvPr>
          <p:cNvSpPr>
            <a:spLocks noGrp="1" noChangeArrowheads="1"/>
          </p:cNvSpPr>
          <p:nvPr>
            <p:ph type="sldNum" sz="quarter" idx="4"/>
          </p:nvPr>
        </p:nvSpPr>
        <p:spPr bwMode="auto">
          <a:xfrm>
            <a:off x="8737600" y="6248400"/>
            <a:ext cx="2844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spcBef>
                <a:spcPct val="0"/>
              </a:spcBef>
              <a:buClrTx/>
              <a:buFontTx/>
              <a:buNone/>
              <a:defRPr sz="1200"/>
            </a:lvl1pPr>
          </a:lstStyle>
          <a:p>
            <a:pPr fontAlgn="base">
              <a:spcAft>
                <a:spcPct val="0"/>
              </a:spcAft>
              <a:defRPr/>
            </a:pPr>
            <a:fld id="{79EC015F-FC61-476A-831D-0DF1EC7C5057}"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116445753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xStyles>
    <p:title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sp>
        <p:nvSpPr>
          <p:cNvPr id="43014" name="Rectangle 6">
            <a:extLst/>
          </p:cNvPr>
          <p:cNvSpPr>
            <a:spLocks noGrp="1" noChangeArrowheads="1"/>
          </p:cNvSpPr>
          <p:nvPr>
            <p:ph type="dt" sz="half" idx="2"/>
          </p:nvPr>
        </p:nvSpPr>
        <p:spPr bwMode="auto">
          <a:xfrm>
            <a:off x="609600" y="6248400"/>
            <a:ext cx="2844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sz="1200" dirty="0">
                <a:latin typeface="Arial" charset="0"/>
              </a:defRPr>
            </a:lvl1pPr>
          </a:lstStyle>
          <a:p>
            <a:pPr fontAlgn="base">
              <a:spcAft>
                <a:spcPct val="0"/>
              </a:spcAft>
              <a:defRPr/>
            </a:pPr>
            <a:endParaRPr lang="en-GB">
              <a:solidFill>
                <a:srgbClr val="000000"/>
              </a:solidFill>
            </a:endParaRPr>
          </a:p>
        </p:txBody>
      </p:sp>
      <p:sp>
        <p:nvSpPr>
          <p:cNvPr id="43015" name="Rectangle 7">
            <a:extLst/>
          </p:cNvPr>
          <p:cNvSpPr>
            <a:spLocks noGrp="1" noChangeArrowheads="1"/>
          </p:cNvSpPr>
          <p:nvPr>
            <p:ph type="ftr" sz="quarter" idx="3"/>
          </p:nvPr>
        </p:nvSpPr>
        <p:spPr bwMode="auto">
          <a:xfrm>
            <a:off x="4165600" y="6248400"/>
            <a:ext cx="3860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spcBef>
                <a:spcPct val="0"/>
              </a:spcBef>
              <a:buClrTx/>
              <a:buFontTx/>
              <a:buNone/>
              <a:defRPr sz="1200" dirty="0">
                <a:latin typeface="Arial" charset="0"/>
              </a:defRPr>
            </a:lvl1pPr>
          </a:lstStyle>
          <a:p>
            <a:pPr fontAlgn="base">
              <a:spcAft>
                <a:spcPct val="0"/>
              </a:spcAft>
              <a:defRPr/>
            </a:pPr>
            <a:endParaRPr lang="en-GB">
              <a:solidFill>
                <a:srgbClr val="000000"/>
              </a:solidFill>
            </a:endParaRPr>
          </a:p>
        </p:txBody>
      </p:sp>
      <p:sp>
        <p:nvSpPr>
          <p:cNvPr id="43016" name="Rectangle 8">
            <a:extLst/>
          </p:cNvPr>
          <p:cNvSpPr>
            <a:spLocks noGrp="1" noChangeArrowheads="1"/>
          </p:cNvSpPr>
          <p:nvPr>
            <p:ph type="sldNum" sz="quarter" idx="4"/>
          </p:nvPr>
        </p:nvSpPr>
        <p:spPr bwMode="auto">
          <a:xfrm>
            <a:off x="8737600" y="6248400"/>
            <a:ext cx="2844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spcBef>
                <a:spcPct val="0"/>
              </a:spcBef>
              <a:buClrTx/>
              <a:buFontTx/>
              <a:buNone/>
              <a:defRPr sz="1200"/>
            </a:lvl1pPr>
          </a:lstStyle>
          <a:p>
            <a:pPr fontAlgn="base">
              <a:spcAft>
                <a:spcPct val="0"/>
              </a:spcAft>
              <a:defRPr/>
            </a:pPr>
            <a:fld id="{79EC015F-FC61-476A-831D-0DF1EC7C5057}"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331687272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Lst>
  <p:txStyles>
    <p:title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sp>
        <p:nvSpPr>
          <p:cNvPr id="43014" name="Rectangle 6">
            <a:extLst/>
          </p:cNvPr>
          <p:cNvSpPr>
            <a:spLocks noGrp="1" noChangeArrowheads="1"/>
          </p:cNvSpPr>
          <p:nvPr>
            <p:ph type="dt" sz="half" idx="2"/>
          </p:nvPr>
        </p:nvSpPr>
        <p:spPr bwMode="auto">
          <a:xfrm>
            <a:off x="609600" y="6248400"/>
            <a:ext cx="2844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sz="1200" dirty="0">
                <a:latin typeface="Arial" charset="0"/>
              </a:defRPr>
            </a:lvl1pPr>
          </a:lstStyle>
          <a:p>
            <a:pPr fontAlgn="base">
              <a:spcAft>
                <a:spcPct val="0"/>
              </a:spcAft>
              <a:defRPr/>
            </a:pPr>
            <a:endParaRPr lang="en-GB">
              <a:solidFill>
                <a:srgbClr val="000000"/>
              </a:solidFill>
            </a:endParaRPr>
          </a:p>
        </p:txBody>
      </p:sp>
      <p:sp>
        <p:nvSpPr>
          <p:cNvPr id="43015" name="Rectangle 7">
            <a:extLst/>
          </p:cNvPr>
          <p:cNvSpPr>
            <a:spLocks noGrp="1" noChangeArrowheads="1"/>
          </p:cNvSpPr>
          <p:nvPr>
            <p:ph type="ftr" sz="quarter" idx="3"/>
          </p:nvPr>
        </p:nvSpPr>
        <p:spPr bwMode="auto">
          <a:xfrm>
            <a:off x="4165600" y="6248400"/>
            <a:ext cx="3860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spcBef>
                <a:spcPct val="0"/>
              </a:spcBef>
              <a:buClrTx/>
              <a:buFontTx/>
              <a:buNone/>
              <a:defRPr sz="1200" dirty="0">
                <a:latin typeface="Arial" charset="0"/>
              </a:defRPr>
            </a:lvl1pPr>
          </a:lstStyle>
          <a:p>
            <a:pPr fontAlgn="base">
              <a:spcAft>
                <a:spcPct val="0"/>
              </a:spcAft>
              <a:defRPr/>
            </a:pPr>
            <a:endParaRPr lang="en-GB">
              <a:solidFill>
                <a:srgbClr val="000000"/>
              </a:solidFill>
            </a:endParaRPr>
          </a:p>
        </p:txBody>
      </p:sp>
      <p:sp>
        <p:nvSpPr>
          <p:cNvPr id="43016" name="Rectangle 8">
            <a:extLst/>
          </p:cNvPr>
          <p:cNvSpPr>
            <a:spLocks noGrp="1" noChangeArrowheads="1"/>
          </p:cNvSpPr>
          <p:nvPr>
            <p:ph type="sldNum" sz="quarter" idx="4"/>
          </p:nvPr>
        </p:nvSpPr>
        <p:spPr bwMode="auto">
          <a:xfrm>
            <a:off x="8737600" y="6248400"/>
            <a:ext cx="2844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spcBef>
                <a:spcPct val="0"/>
              </a:spcBef>
              <a:buClrTx/>
              <a:buFontTx/>
              <a:buNone/>
              <a:defRPr sz="1200"/>
            </a:lvl1pPr>
          </a:lstStyle>
          <a:p>
            <a:pPr fontAlgn="base">
              <a:spcAft>
                <a:spcPct val="0"/>
              </a:spcAft>
              <a:defRPr/>
            </a:pPr>
            <a:fld id="{79EC015F-FC61-476A-831D-0DF1EC7C5057}" type="slidenum">
              <a:rPr lang="en-GB" altLang="en-US" smtClean="0">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101680299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txStyles>
    <p:title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7.xml"/><Relationship Id="rId1" Type="http://schemas.openxmlformats.org/officeDocument/2006/relationships/tags" Target="../tags/tag1.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7.xml"/><Relationship Id="rId1" Type="http://schemas.openxmlformats.org/officeDocument/2006/relationships/tags" Target="../tags/tag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7.xml"/><Relationship Id="rId1" Type="http://schemas.openxmlformats.org/officeDocument/2006/relationships/tags" Target="../tags/tag3.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DzYSvkKeh-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KS2 Mathematics</a:t>
            </a:r>
            <a:endParaRPr lang="en-GB" dirty="0"/>
          </a:p>
        </p:txBody>
      </p:sp>
      <p:pic>
        <p:nvPicPr>
          <p:cNvPr id="6" name="Content Placeholder 5"/>
          <p:cNvPicPr>
            <a:picLocks noGrp="1" noChangeAspect="1"/>
          </p:cNvPicPr>
          <p:nvPr>
            <p:ph idx="1"/>
          </p:nvPr>
        </p:nvPicPr>
        <p:blipFill rotWithShape="1">
          <a:blip r:embed="rId3"/>
          <a:srcRect t="6311" r="35222"/>
          <a:stretch/>
        </p:blipFill>
        <p:spPr>
          <a:xfrm>
            <a:off x="3823917" y="1493174"/>
            <a:ext cx="4544166" cy="4929187"/>
          </a:xfrm>
          <a:prstGeom prst="rect">
            <a:avLst/>
          </a:prstGeom>
        </p:spPr>
      </p:pic>
    </p:spTree>
    <p:extLst>
      <p:ext uri="{BB962C8B-B14F-4D97-AF65-F5344CB8AC3E}">
        <p14:creationId xmlns:p14="http://schemas.microsoft.com/office/powerpoint/2010/main" val="3154150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Concept 2: Exchange</a:t>
            </a:r>
            <a:endParaRPr lang="en-GB"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marL="0" indent="0">
              <a:buNone/>
            </a:pPr>
            <a:r>
              <a:rPr lang="en-GB" dirty="0" smtClean="0"/>
              <a:t>This used to be called ‘carrying’ or ‘borrowing’!</a:t>
            </a:r>
          </a:p>
          <a:p>
            <a:pPr marL="0" indent="0">
              <a:buNone/>
            </a:pPr>
            <a:r>
              <a:rPr lang="en-GB" dirty="0" smtClean="0"/>
              <a:t>We can look at this with rods and cubes.</a:t>
            </a:r>
          </a:p>
          <a:p>
            <a:pPr marL="0" indent="0">
              <a:buNone/>
            </a:pPr>
            <a:r>
              <a:rPr lang="en-GB" dirty="0" smtClean="0"/>
              <a:t>The ‘concrete’ stage is really important in building understanding.  </a:t>
            </a:r>
          </a:p>
          <a:p>
            <a:pPr marL="0" indent="0">
              <a:buNone/>
            </a:pPr>
            <a:endParaRPr lang="en-GB" dirty="0"/>
          </a:p>
          <a:p>
            <a:pPr marL="0" indent="0">
              <a:buNone/>
            </a:pPr>
            <a:endParaRPr lang="en-GB" dirty="0"/>
          </a:p>
        </p:txBody>
      </p:sp>
      <p:pic>
        <p:nvPicPr>
          <p:cNvPr id="4" name="Picture 3"/>
          <p:cNvPicPr>
            <a:picLocks noChangeAspect="1"/>
          </p:cNvPicPr>
          <p:nvPr/>
        </p:nvPicPr>
        <p:blipFill>
          <a:blip r:embed="rId3"/>
          <a:stretch>
            <a:fillRect/>
          </a:stretch>
        </p:blipFill>
        <p:spPr>
          <a:xfrm>
            <a:off x="3874007" y="3890029"/>
            <a:ext cx="4443986" cy="2499742"/>
          </a:xfrm>
          <a:prstGeom prst="rect">
            <a:avLst/>
          </a:prstGeom>
        </p:spPr>
      </p:pic>
      <p:sp>
        <p:nvSpPr>
          <p:cNvPr id="5" name="TextBox 4"/>
          <p:cNvSpPr txBox="1"/>
          <p:nvPr/>
        </p:nvSpPr>
        <p:spPr>
          <a:xfrm>
            <a:off x="609600" y="6389771"/>
            <a:ext cx="1539204" cy="215444"/>
          </a:xfrm>
          <a:prstGeom prst="rect">
            <a:avLst/>
          </a:prstGeom>
          <a:noFill/>
        </p:spPr>
        <p:txBody>
          <a:bodyPr wrap="none" rtlCol="0">
            <a:spAutoFit/>
          </a:bodyPr>
          <a:lstStyle/>
          <a:p>
            <a:r>
              <a:rPr lang="en-GB" sz="800" dirty="0" smtClean="0"/>
              <a:t>TN: 23 – 7, 13 cubes, 2 tens each</a:t>
            </a:r>
            <a:endParaRPr lang="en-GB" sz="800" dirty="0"/>
          </a:p>
        </p:txBody>
      </p:sp>
    </p:spTree>
    <p:extLst>
      <p:ext uri="{BB962C8B-B14F-4D97-AF65-F5344CB8AC3E}">
        <p14:creationId xmlns:p14="http://schemas.microsoft.com/office/powerpoint/2010/main" val="1587480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strategies</a:t>
            </a:r>
            <a:endParaRPr lang="en-GB" dirty="0"/>
          </a:p>
        </p:txBody>
      </p:sp>
      <p:sp>
        <p:nvSpPr>
          <p:cNvPr id="5" name="Content Placeholder 4"/>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GB" dirty="0" smtClean="0"/>
              <a:t>1.  </a:t>
            </a:r>
            <a:r>
              <a:rPr lang="en-GB" u="sng" dirty="0" smtClean="0"/>
              <a:t>Partitioning</a:t>
            </a:r>
          </a:p>
          <a:p>
            <a:pPr marL="0" indent="0">
              <a:buNone/>
            </a:pPr>
            <a:r>
              <a:rPr lang="en-GB" dirty="0" smtClean="0"/>
              <a:t>Splitting a number into ones, tens and hundreds</a:t>
            </a:r>
          </a:p>
          <a:p>
            <a:pPr marL="0" indent="0">
              <a:buNone/>
            </a:pPr>
            <a:r>
              <a:rPr lang="en-GB" dirty="0"/>
              <a:t> </a:t>
            </a:r>
            <a:endParaRPr lang="en-GB" dirty="0" smtClean="0"/>
          </a:p>
          <a:p>
            <a:pPr marL="0" indent="0">
              <a:buNone/>
            </a:pPr>
            <a:r>
              <a:rPr lang="en-GB" dirty="0" smtClean="0"/>
              <a:t>156 = 100 + 50 + 6</a:t>
            </a:r>
          </a:p>
          <a:p>
            <a:pPr marL="0" indent="0">
              <a:buNone/>
            </a:pPr>
            <a:endParaRPr lang="en-GB" dirty="0"/>
          </a:p>
          <a:p>
            <a:pPr marL="0" indent="0">
              <a:buNone/>
            </a:pPr>
            <a:r>
              <a:rPr lang="en-GB" dirty="0" smtClean="0"/>
              <a:t>24 + 15 = 20 + 4 + 10 + 5</a:t>
            </a:r>
          </a:p>
          <a:p>
            <a:pPr marL="0" indent="0">
              <a:buNone/>
            </a:pPr>
            <a:r>
              <a:rPr lang="en-GB" dirty="0"/>
              <a:t> </a:t>
            </a:r>
            <a:r>
              <a:rPr lang="en-GB" dirty="0" smtClean="0"/>
              <a:t>             = 20 + 10 + 4 + 5</a:t>
            </a:r>
          </a:p>
          <a:p>
            <a:pPr marL="0" indent="0">
              <a:buNone/>
            </a:pPr>
            <a:r>
              <a:rPr lang="en-GB" sz="900" dirty="0"/>
              <a:t>TN: demo with </a:t>
            </a:r>
            <a:r>
              <a:rPr lang="en-GB" sz="900" dirty="0" smtClean="0"/>
              <a:t>PV counters</a:t>
            </a:r>
            <a:endParaRPr lang="en-GB" sz="900" dirty="0"/>
          </a:p>
        </p:txBody>
      </p:sp>
    </p:spTree>
    <p:extLst>
      <p:ext uri="{BB962C8B-B14F-4D97-AF65-F5344CB8AC3E}">
        <p14:creationId xmlns:p14="http://schemas.microsoft.com/office/powerpoint/2010/main" val="62952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04665"/>
            <a:ext cx="8229600" cy="5721499"/>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GB" dirty="0"/>
              <a:t>2</a:t>
            </a:r>
            <a:r>
              <a:rPr lang="en-GB" dirty="0" smtClean="0"/>
              <a:t>.  </a:t>
            </a:r>
            <a:r>
              <a:rPr lang="en-GB" u="sng" dirty="0" smtClean="0"/>
              <a:t>Compensation</a:t>
            </a:r>
            <a:endParaRPr lang="en-GB" u="sng" dirty="0"/>
          </a:p>
          <a:p>
            <a:pPr marL="0" indent="0">
              <a:buNone/>
            </a:pPr>
            <a:r>
              <a:rPr lang="en-GB" dirty="0" smtClean="0"/>
              <a:t>When adding a number close to a multiple of 10 (or 100), it’s easier to add the multiple of 10 and then adjust the total.</a:t>
            </a:r>
          </a:p>
          <a:p>
            <a:pPr marL="0" indent="0">
              <a:buNone/>
            </a:pPr>
            <a:r>
              <a:rPr lang="en-GB" dirty="0" smtClean="0"/>
              <a:t>23 + 9 = 23 + 10 -1</a:t>
            </a:r>
            <a:endParaRPr lang="en-GB" dirty="0"/>
          </a:p>
          <a:p>
            <a:pPr marL="0" indent="0">
              <a:buNone/>
            </a:pPr>
            <a:r>
              <a:rPr lang="en-GB" dirty="0" smtClean="0"/>
              <a:t>Support with a number line – jump on 10, step back 1.                        </a:t>
            </a:r>
            <a:r>
              <a:rPr lang="en-GB" sz="2000" dirty="0"/>
              <a:t>+10                                                   -1                                                 </a:t>
            </a:r>
            <a:endParaRPr lang="en-GB" dirty="0" smtClean="0"/>
          </a:p>
          <a:p>
            <a:pPr marL="0" indent="0">
              <a:buNone/>
            </a:pPr>
            <a:r>
              <a:rPr lang="en-GB" dirty="0" smtClean="0"/>
              <a:t>_______________________________________</a:t>
            </a:r>
          </a:p>
          <a:p>
            <a:pPr marL="0" indent="0">
              <a:buNone/>
            </a:pPr>
            <a:r>
              <a:rPr lang="en-GB" dirty="0" smtClean="0"/>
              <a:t>23                                                             32           33</a:t>
            </a:r>
          </a:p>
          <a:p>
            <a:pPr marL="0" indent="0">
              <a:buNone/>
            </a:pPr>
            <a:endParaRPr lang="en-GB" dirty="0"/>
          </a:p>
        </p:txBody>
      </p:sp>
      <p:sp>
        <p:nvSpPr>
          <p:cNvPr id="4" name="Curved Up Arrow 3"/>
          <p:cNvSpPr/>
          <p:nvPr/>
        </p:nvSpPr>
        <p:spPr>
          <a:xfrm flipV="1">
            <a:off x="2135560" y="4152006"/>
            <a:ext cx="7560840" cy="50405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latin typeface="Calibri"/>
            </a:endParaRPr>
          </a:p>
        </p:txBody>
      </p:sp>
      <p:sp>
        <p:nvSpPr>
          <p:cNvPr id="5" name="Curved Down Arrow 4"/>
          <p:cNvSpPr/>
          <p:nvPr/>
        </p:nvSpPr>
        <p:spPr>
          <a:xfrm flipH="1">
            <a:off x="8041940" y="4152006"/>
            <a:ext cx="1808820" cy="50966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latin typeface="Calibri"/>
            </a:endParaRPr>
          </a:p>
        </p:txBody>
      </p:sp>
    </p:spTree>
    <p:extLst>
      <p:ext uri="{BB962C8B-B14F-4D97-AF65-F5344CB8AC3E}">
        <p14:creationId xmlns:p14="http://schemas.microsoft.com/office/powerpoint/2010/main" val="2488798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u="sng" dirty="0" smtClean="0"/>
              <a:t>Grid method</a:t>
            </a:r>
            <a:r>
              <a:rPr lang="en-GB" dirty="0" smtClean="0"/>
              <a:t>:</a:t>
            </a:r>
            <a:endParaRPr lang="en-GB" dirty="0"/>
          </a:p>
        </p:txBody>
      </p:sp>
      <p:pic>
        <p:nvPicPr>
          <p:cNvPr id="4" name="Picture 3"/>
          <p:cNvPicPr>
            <a:picLocks noChangeAspect="1"/>
          </p:cNvPicPr>
          <p:nvPr/>
        </p:nvPicPr>
        <p:blipFill>
          <a:blip r:embed="rId3"/>
          <a:stretch>
            <a:fillRect/>
          </a:stretch>
        </p:blipFill>
        <p:spPr>
          <a:xfrm>
            <a:off x="3097128" y="897012"/>
            <a:ext cx="8832935" cy="4789414"/>
          </a:xfrm>
          <a:prstGeom prst="rect">
            <a:avLst/>
          </a:prstGeom>
        </p:spPr>
      </p:pic>
      <p:sp>
        <p:nvSpPr>
          <p:cNvPr id="2" name="TextBox 1"/>
          <p:cNvSpPr txBox="1"/>
          <p:nvPr/>
        </p:nvSpPr>
        <p:spPr>
          <a:xfrm>
            <a:off x="838200" y="6176963"/>
            <a:ext cx="633507" cy="246221"/>
          </a:xfrm>
          <a:prstGeom prst="rect">
            <a:avLst/>
          </a:prstGeom>
          <a:noFill/>
        </p:spPr>
        <p:txBody>
          <a:bodyPr wrap="none" rtlCol="0">
            <a:spAutoFit/>
          </a:bodyPr>
          <a:lstStyle/>
          <a:p>
            <a:r>
              <a:rPr lang="en-GB" sz="1000" dirty="0" smtClean="0"/>
              <a:t>On </a:t>
            </a:r>
            <a:r>
              <a:rPr lang="en-GB" sz="1000" dirty="0" err="1" smtClean="0"/>
              <a:t>wbs</a:t>
            </a:r>
            <a:r>
              <a:rPr lang="en-GB" sz="1000" dirty="0" smtClean="0"/>
              <a:t>?</a:t>
            </a:r>
            <a:endParaRPr lang="en-GB" sz="1000" dirty="0"/>
          </a:p>
        </p:txBody>
      </p:sp>
    </p:spTree>
    <p:extLst>
      <p:ext uri="{BB962C8B-B14F-4D97-AF65-F5344CB8AC3E}">
        <p14:creationId xmlns:p14="http://schemas.microsoft.com/office/powerpoint/2010/main" val="3778978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are children assessed in mathematics?</a:t>
            </a:r>
            <a:endParaRPr lang="en-GB" dirty="0"/>
          </a:p>
        </p:txBody>
      </p:sp>
      <p:sp>
        <p:nvSpPr>
          <p:cNvPr id="3" name="Content Placeholder 2"/>
          <p:cNvSpPr>
            <a:spLocks noGrp="1"/>
          </p:cNvSpPr>
          <p:nvPr>
            <p:ph idx="1"/>
          </p:nvPr>
        </p:nvSpPr>
        <p:spPr/>
        <p:txBody>
          <a:bodyPr/>
          <a:lstStyle/>
          <a:p>
            <a:r>
              <a:rPr lang="en-GB" dirty="0" smtClean="0"/>
              <a:t>Children’s learning is constantly monitored in the classroom, to enable timely support to be given.</a:t>
            </a:r>
          </a:p>
          <a:p>
            <a:r>
              <a:rPr lang="en-GB" dirty="0" smtClean="0"/>
              <a:t>Half-termly tests are carried out to formally assess progress, so any children needing additional support can be identified.</a:t>
            </a:r>
          </a:p>
          <a:p>
            <a:r>
              <a:rPr lang="en-GB" dirty="0" smtClean="0"/>
              <a:t>Annual testing is carried out in May and these results, along with teacher assessment, are reported to you in reports.</a:t>
            </a:r>
          </a:p>
          <a:p>
            <a:r>
              <a:rPr lang="en-GB" dirty="0" smtClean="0"/>
              <a:t>In May of Year 6, children sit national tests (SATs) to assess whether they are at the expected standard.  Some children will be below this standard</a:t>
            </a:r>
            <a:r>
              <a:rPr lang="en-GB" dirty="0"/>
              <a:t>,</a:t>
            </a:r>
            <a:r>
              <a:rPr lang="en-GB" dirty="0" smtClean="0"/>
              <a:t> others will exceed it.</a:t>
            </a:r>
          </a:p>
          <a:p>
            <a:endParaRPr lang="en-GB" dirty="0"/>
          </a:p>
        </p:txBody>
      </p:sp>
    </p:spTree>
    <p:extLst>
      <p:ext uri="{BB962C8B-B14F-4D97-AF65-F5344CB8AC3E}">
        <p14:creationId xmlns:p14="http://schemas.microsoft.com/office/powerpoint/2010/main" val="66315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‘expected’ standard at the end of Year 6?</a:t>
            </a:r>
            <a:endParaRPr lang="en-GB" dirty="0"/>
          </a:p>
        </p:txBody>
      </p:sp>
      <p:sp>
        <p:nvSpPr>
          <p:cNvPr id="3" name="Content Placeholder 2"/>
          <p:cNvSpPr>
            <a:spLocks noGrp="1"/>
          </p:cNvSpPr>
          <p:nvPr>
            <p:ph idx="1"/>
          </p:nvPr>
        </p:nvSpPr>
        <p:spPr/>
        <p:txBody>
          <a:bodyPr/>
          <a:lstStyle/>
          <a:p>
            <a:r>
              <a:rPr lang="en-GB" dirty="0" smtClean="0"/>
              <a:t>In May, Year 6 children sit an arithmetic paper, followed by two reasoning papers.</a:t>
            </a:r>
          </a:p>
          <a:p>
            <a:r>
              <a:rPr lang="en-GB" dirty="0" smtClean="0"/>
              <a:t>Calculators aren’t allowed!</a:t>
            </a:r>
          </a:p>
          <a:p>
            <a:endParaRPr lang="en-GB" dirty="0"/>
          </a:p>
          <a:p>
            <a:pPr lvl="0"/>
            <a:r>
              <a:rPr lang="en-GB" dirty="0">
                <a:solidFill>
                  <a:prstClr val="black"/>
                </a:solidFill>
              </a:rPr>
              <a:t>S</a:t>
            </a:r>
            <a:r>
              <a:rPr lang="en-GB" dirty="0" smtClean="0">
                <a:solidFill>
                  <a:prstClr val="black"/>
                </a:solidFill>
              </a:rPr>
              <a:t>ome </a:t>
            </a:r>
            <a:r>
              <a:rPr lang="en-GB" dirty="0">
                <a:solidFill>
                  <a:prstClr val="black"/>
                </a:solidFill>
              </a:rPr>
              <a:t>SATs questions are available to have a go at!</a:t>
            </a:r>
          </a:p>
          <a:p>
            <a:endParaRPr lang="en-GB" dirty="0"/>
          </a:p>
        </p:txBody>
      </p:sp>
    </p:spTree>
    <p:extLst>
      <p:ext uri="{BB962C8B-B14F-4D97-AF65-F5344CB8AC3E}">
        <p14:creationId xmlns:p14="http://schemas.microsoft.com/office/powerpoint/2010/main" val="326577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KS2 to KS3 and 4 (GCSEs)</a:t>
            </a:r>
            <a:endParaRPr lang="en-GB" dirty="0"/>
          </a:p>
        </p:txBody>
      </p:sp>
      <p:sp>
        <p:nvSpPr>
          <p:cNvPr id="3" name="Content Placeholder 2"/>
          <p:cNvSpPr>
            <a:spLocks noGrp="1"/>
          </p:cNvSpPr>
          <p:nvPr>
            <p:ph idx="1"/>
          </p:nvPr>
        </p:nvSpPr>
        <p:spPr/>
        <p:txBody>
          <a:bodyPr/>
          <a:lstStyle/>
          <a:p>
            <a:r>
              <a:rPr lang="en-GB" sz="3200" dirty="0" smtClean="0"/>
              <a:t>Much of the maths that your child will need in KS4 is actually taught in KS2.</a:t>
            </a:r>
          </a:p>
          <a:p>
            <a:r>
              <a:rPr lang="en-GB" sz="3200" dirty="0" smtClean="0"/>
              <a:t>The foundations of all their future learning are laid.</a:t>
            </a:r>
          </a:p>
          <a:p>
            <a:r>
              <a:rPr lang="en-GB" sz="3200" dirty="0" smtClean="0"/>
              <a:t>For example, no </a:t>
            </a:r>
            <a:r>
              <a:rPr lang="en-GB" sz="3200" i="1" dirty="0" smtClean="0"/>
              <a:t>new</a:t>
            </a:r>
            <a:r>
              <a:rPr lang="en-GB" sz="3200" dirty="0" smtClean="0"/>
              <a:t> fraction work is covered until Year 9!</a:t>
            </a:r>
          </a:p>
          <a:p>
            <a:r>
              <a:rPr lang="en-GB" sz="3200" dirty="0" smtClean="0"/>
              <a:t>That’s why it is so important that your child is confident with their maths at the end of primary school.</a:t>
            </a:r>
          </a:p>
          <a:p>
            <a:endParaRPr lang="en-GB" dirty="0" smtClean="0"/>
          </a:p>
          <a:p>
            <a:endParaRPr lang="en-GB" dirty="0"/>
          </a:p>
        </p:txBody>
      </p:sp>
    </p:spTree>
    <p:extLst>
      <p:ext uri="{BB962C8B-B14F-4D97-AF65-F5344CB8AC3E}">
        <p14:creationId xmlns:p14="http://schemas.microsoft.com/office/powerpoint/2010/main" val="104725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C864216C-3311-4827-8A81-DF407CBFA70D"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1472407"/>
            <a:ext cx="9167812" cy="458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 Single Corner Rectangle 6"/>
          <p:cNvSpPr/>
          <p:nvPr/>
        </p:nvSpPr>
        <p:spPr bwMode="auto">
          <a:xfrm>
            <a:off x="3430588" y="5013326"/>
            <a:ext cx="1008062" cy="576263"/>
          </a:xfrm>
          <a:prstGeom prst="round1Rect">
            <a:avLst/>
          </a:prstGeom>
          <a:solidFill>
            <a:schemeClr val="bg1"/>
          </a:solidFill>
          <a:ln>
            <a:noFill/>
          </a:ln>
          <a:effectLst/>
          <a:extLst>
            <a:ext uri="{909E8E84-426E-40dd-AFC4-6F175D3DCCD1}"/>
            <a:ext uri="{91240B29-F687-4f45-9708-019B960494DF}"/>
            <a:ext uri="{AF507438-7753-43e0-B8FC-AC1667EBCBE1}"/>
          </a:extLst>
        </p:spPr>
        <p:txBody>
          <a:bodyPr/>
          <a:lstStyle/>
          <a:p>
            <a:pPr marL="742950" indent="-285750" fontAlgn="base">
              <a:spcBef>
                <a:spcPct val="20000"/>
              </a:spcBef>
              <a:spcAft>
                <a:spcPct val="0"/>
              </a:spcAft>
              <a:buClr>
                <a:srgbClr val="00628C"/>
              </a:buClr>
              <a:buFont typeface="Arial" charset="0"/>
              <a:buChar char="●"/>
              <a:defRPr/>
            </a:pPr>
            <a:endParaRPr lang="en-GB" sz="2800" dirty="0">
              <a:solidFill>
                <a:srgbClr val="000000"/>
              </a:solidFill>
              <a:latin typeface="Arial" charset="0"/>
            </a:endParaRPr>
          </a:p>
        </p:txBody>
      </p:sp>
      <p:sp>
        <p:nvSpPr>
          <p:cNvPr id="8" name="Round Single Corner Rectangle 7"/>
          <p:cNvSpPr/>
          <p:nvPr/>
        </p:nvSpPr>
        <p:spPr bwMode="auto">
          <a:xfrm>
            <a:off x="7751763" y="5013326"/>
            <a:ext cx="1008062" cy="576263"/>
          </a:xfrm>
          <a:prstGeom prst="round1Rect">
            <a:avLst/>
          </a:prstGeom>
          <a:solidFill>
            <a:schemeClr val="bg1"/>
          </a:solidFill>
          <a:ln>
            <a:noFill/>
          </a:ln>
          <a:effectLst/>
          <a:extLst>
            <a:ext uri="{909E8E84-426E-40dd-AFC4-6F175D3DCCD1}"/>
            <a:ext uri="{91240B29-F687-4f45-9708-019B960494DF}"/>
            <a:ext uri="{AF507438-7753-43e0-B8FC-AC1667EBCBE1}"/>
          </a:extLst>
        </p:spPr>
        <p:txBody>
          <a:bodyPr/>
          <a:lstStyle/>
          <a:p>
            <a:pPr marL="742950" indent="-285750" fontAlgn="base">
              <a:spcBef>
                <a:spcPct val="20000"/>
              </a:spcBef>
              <a:spcAft>
                <a:spcPct val="0"/>
              </a:spcAft>
              <a:buClr>
                <a:srgbClr val="00628C"/>
              </a:buClr>
              <a:buFont typeface="Arial" charset="0"/>
              <a:buChar char="●"/>
              <a:defRPr/>
            </a:pPr>
            <a:endParaRPr lang="en-GB" sz="2800" dirty="0">
              <a:solidFill>
                <a:srgbClr val="000000"/>
              </a:solidFill>
              <a:latin typeface="Arial" charset="0"/>
            </a:endParaRPr>
          </a:p>
        </p:txBody>
      </p:sp>
      <p:sp>
        <p:nvSpPr>
          <p:cNvPr id="4" name="5-Point Star 3"/>
          <p:cNvSpPr/>
          <p:nvPr/>
        </p:nvSpPr>
        <p:spPr bwMode="auto">
          <a:xfrm>
            <a:off x="3820319" y="6203950"/>
            <a:ext cx="214312" cy="171450"/>
          </a:xfrm>
          <a:prstGeom prst="star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2255467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E5F6D0F8-4710-45DF-9945-1861B2C7F2DB"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088" y="1384300"/>
            <a:ext cx="903605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 Single Corner Rectangle 1"/>
          <p:cNvSpPr/>
          <p:nvPr/>
        </p:nvSpPr>
        <p:spPr bwMode="auto">
          <a:xfrm>
            <a:off x="3359151" y="4076701"/>
            <a:ext cx="1008063" cy="576263"/>
          </a:xfrm>
          <a:prstGeom prst="round1Rect">
            <a:avLst/>
          </a:prstGeom>
          <a:solidFill>
            <a:schemeClr val="bg1"/>
          </a:solidFill>
          <a:ln>
            <a:noFill/>
          </a:ln>
          <a:effectLst/>
          <a:extLst>
            <a:ext uri="{909E8E84-426E-40dd-AFC4-6F175D3DCCD1}"/>
            <a:ext uri="{91240B29-F687-4f45-9708-019B960494DF}"/>
            <a:ext uri="{AF507438-7753-43e0-B8FC-AC1667EBCBE1}"/>
          </a:extLst>
        </p:spPr>
        <p:txBody>
          <a:bodyPr/>
          <a:lstStyle/>
          <a:p>
            <a:pPr marL="742950" indent="-285750" fontAlgn="base">
              <a:spcBef>
                <a:spcPct val="20000"/>
              </a:spcBef>
              <a:spcAft>
                <a:spcPct val="0"/>
              </a:spcAft>
              <a:buClr>
                <a:srgbClr val="00628C"/>
              </a:buClr>
              <a:buFont typeface="Arial" charset="0"/>
              <a:buChar char="●"/>
              <a:defRPr/>
            </a:pPr>
            <a:endParaRPr lang="en-GB" sz="2800" dirty="0">
              <a:solidFill>
                <a:srgbClr val="000000"/>
              </a:solidFill>
              <a:latin typeface="Arial" charset="0"/>
            </a:endParaRPr>
          </a:p>
        </p:txBody>
      </p:sp>
      <p:sp>
        <p:nvSpPr>
          <p:cNvPr id="6" name="Round Single Corner Rectangle 5"/>
          <p:cNvSpPr/>
          <p:nvPr/>
        </p:nvSpPr>
        <p:spPr bwMode="auto">
          <a:xfrm>
            <a:off x="7680326" y="4076701"/>
            <a:ext cx="1008063" cy="576263"/>
          </a:xfrm>
          <a:prstGeom prst="round1Rect">
            <a:avLst/>
          </a:prstGeom>
          <a:solidFill>
            <a:schemeClr val="bg1"/>
          </a:solidFill>
          <a:ln>
            <a:noFill/>
          </a:ln>
          <a:effectLst/>
          <a:extLst>
            <a:ext uri="{909E8E84-426E-40dd-AFC4-6F175D3DCCD1}"/>
            <a:ext uri="{91240B29-F687-4f45-9708-019B960494DF}"/>
            <a:ext uri="{AF507438-7753-43e0-B8FC-AC1667EBCBE1}"/>
          </a:extLst>
        </p:spPr>
        <p:txBody>
          <a:bodyPr/>
          <a:lstStyle/>
          <a:p>
            <a:pPr marL="742950" indent="-285750" fontAlgn="base">
              <a:spcBef>
                <a:spcPct val="20000"/>
              </a:spcBef>
              <a:spcAft>
                <a:spcPct val="0"/>
              </a:spcAft>
              <a:buClr>
                <a:srgbClr val="00628C"/>
              </a:buClr>
              <a:buFont typeface="Arial" charset="0"/>
              <a:buChar char="●"/>
              <a:defRPr/>
            </a:pPr>
            <a:endParaRPr lang="en-GB" sz="2800" dirty="0">
              <a:solidFill>
                <a:srgbClr val="000000"/>
              </a:solidFill>
              <a:latin typeface="Arial" charset="0"/>
            </a:endParaRPr>
          </a:p>
        </p:txBody>
      </p:sp>
    </p:spTree>
    <p:custDataLst>
      <p:tags r:id="rId1"/>
    </p:custDataLst>
    <p:extLst>
      <p:ext uri="{BB962C8B-B14F-4D97-AF65-F5344CB8AC3E}">
        <p14:creationId xmlns:p14="http://schemas.microsoft.com/office/powerpoint/2010/main" val="4171057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E415616D-395A-49B3-A657-E8C1F7D36740"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00189"/>
            <a:ext cx="914400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 Single Corner Rectangle 8"/>
          <p:cNvSpPr/>
          <p:nvPr/>
        </p:nvSpPr>
        <p:spPr bwMode="auto">
          <a:xfrm>
            <a:off x="3430588" y="4437063"/>
            <a:ext cx="1008062" cy="576262"/>
          </a:xfrm>
          <a:prstGeom prst="round1Rect">
            <a:avLst/>
          </a:prstGeom>
          <a:solidFill>
            <a:schemeClr val="bg1"/>
          </a:solidFill>
          <a:ln>
            <a:noFill/>
          </a:ln>
          <a:effectLst/>
          <a:extLst>
            <a:ext uri="{909E8E84-426E-40dd-AFC4-6F175D3DCCD1}"/>
            <a:ext uri="{91240B29-F687-4f45-9708-019B960494DF}"/>
            <a:ext uri="{AF507438-7753-43e0-B8FC-AC1667EBCBE1}"/>
          </a:extLst>
        </p:spPr>
        <p:txBody>
          <a:bodyPr/>
          <a:lstStyle/>
          <a:p>
            <a:pPr marL="742950" indent="-285750" fontAlgn="base">
              <a:spcBef>
                <a:spcPct val="20000"/>
              </a:spcBef>
              <a:spcAft>
                <a:spcPct val="0"/>
              </a:spcAft>
              <a:buClr>
                <a:srgbClr val="00628C"/>
              </a:buClr>
              <a:buFont typeface="Arial" charset="0"/>
              <a:buChar char="●"/>
              <a:defRPr/>
            </a:pPr>
            <a:endParaRPr lang="en-GB" sz="2800" dirty="0">
              <a:solidFill>
                <a:srgbClr val="000000"/>
              </a:solidFill>
              <a:latin typeface="Arial" charset="0"/>
            </a:endParaRPr>
          </a:p>
        </p:txBody>
      </p:sp>
      <p:sp>
        <p:nvSpPr>
          <p:cNvPr id="10" name="Round Single Corner Rectangle 9"/>
          <p:cNvSpPr/>
          <p:nvPr/>
        </p:nvSpPr>
        <p:spPr bwMode="auto">
          <a:xfrm>
            <a:off x="7751763" y="4437063"/>
            <a:ext cx="1008062" cy="576262"/>
          </a:xfrm>
          <a:prstGeom prst="round1Rect">
            <a:avLst/>
          </a:prstGeom>
          <a:solidFill>
            <a:schemeClr val="bg1"/>
          </a:solidFill>
          <a:ln>
            <a:noFill/>
          </a:ln>
          <a:effectLst/>
          <a:extLst>
            <a:ext uri="{909E8E84-426E-40dd-AFC4-6F175D3DCCD1}"/>
            <a:ext uri="{91240B29-F687-4f45-9708-019B960494DF}"/>
            <a:ext uri="{AF507438-7753-43e0-B8FC-AC1667EBCBE1}"/>
          </a:extLst>
        </p:spPr>
        <p:txBody>
          <a:bodyPr/>
          <a:lstStyle/>
          <a:p>
            <a:pPr marL="742950" indent="-285750" fontAlgn="base">
              <a:spcBef>
                <a:spcPct val="20000"/>
              </a:spcBef>
              <a:spcAft>
                <a:spcPct val="0"/>
              </a:spcAft>
              <a:buClr>
                <a:srgbClr val="00628C"/>
              </a:buClr>
              <a:buFont typeface="Arial" charset="0"/>
              <a:buChar char="●"/>
              <a:defRPr/>
            </a:pPr>
            <a:endParaRPr lang="en-GB" sz="2800" dirty="0">
              <a:solidFill>
                <a:srgbClr val="000000"/>
              </a:solidFill>
              <a:latin typeface="Arial" charset="0"/>
            </a:endParaRPr>
          </a:p>
        </p:txBody>
      </p:sp>
      <p:sp>
        <p:nvSpPr>
          <p:cNvPr id="2" name="5-Point Star 1"/>
          <p:cNvSpPr/>
          <p:nvPr/>
        </p:nvSpPr>
        <p:spPr bwMode="auto">
          <a:xfrm>
            <a:off x="8958263" y="314325"/>
            <a:ext cx="157162" cy="161926"/>
          </a:xfrm>
          <a:prstGeom prst="star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588131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want children to be able to do with their maths?</a:t>
            </a:r>
            <a:endParaRPr lang="en-GB" dirty="0"/>
          </a:p>
        </p:txBody>
      </p:sp>
      <p:sp>
        <p:nvSpPr>
          <p:cNvPr id="3" name="Content Placeholder 2"/>
          <p:cNvSpPr>
            <a:spLocks noGrp="1"/>
          </p:cNvSpPr>
          <p:nvPr>
            <p:ph idx="1"/>
          </p:nvPr>
        </p:nvSpPr>
        <p:spPr/>
        <p:txBody>
          <a:bodyPr/>
          <a:lstStyle/>
          <a:p>
            <a:r>
              <a:rPr lang="en-GB" sz="3600" dirty="0" smtClean="0"/>
              <a:t>Become </a:t>
            </a:r>
            <a:r>
              <a:rPr lang="en-GB" sz="3600" dirty="0" smtClean="0">
                <a:solidFill>
                  <a:srgbClr val="FF0000"/>
                </a:solidFill>
              </a:rPr>
              <a:t>fluent</a:t>
            </a:r>
            <a:r>
              <a:rPr lang="en-GB" sz="3600" dirty="0" smtClean="0"/>
              <a:t> in the maths basic skills, to recall and apply number facts rapidly and accurately</a:t>
            </a:r>
          </a:p>
          <a:p>
            <a:r>
              <a:rPr lang="en-GB" sz="3600" dirty="0" smtClean="0"/>
              <a:t>Be able to </a:t>
            </a:r>
            <a:r>
              <a:rPr lang="en-GB" sz="3600" dirty="0" smtClean="0">
                <a:solidFill>
                  <a:srgbClr val="FF0000"/>
                </a:solidFill>
              </a:rPr>
              <a:t>reason</a:t>
            </a:r>
            <a:r>
              <a:rPr lang="en-GB" sz="3600" dirty="0" smtClean="0"/>
              <a:t>, generalise, and prove their ideas</a:t>
            </a:r>
          </a:p>
          <a:p>
            <a:r>
              <a:rPr lang="en-GB" sz="3600" dirty="0" smtClean="0">
                <a:solidFill>
                  <a:srgbClr val="FF0000"/>
                </a:solidFill>
              </a:rPr>
              <a:t>Solve problems</a:t>
            </a:r>
            <a:r>
              <a:rPr lang="en-GB" sz="3600" dirty="0" smtClean="0"/>
              <a:t>, applying their maths to unfamiliar contexts and persevere to find solutions.</a:t>
            </a:r>
          </a:p>
          <a:p>
            <a:endParaRPr lang="en-GB" dirty="0">
              <a:solidFill>
                <a:srgbClr val="FF0000"/>
              </a:solidFill>
            </a:endParaRPr>
          </a:p>
          <a:p>
            <a:pPr marL="0" indent="0">
              <a:buNone/>
            </a:pPr>
            <a:endParaRPr lang="en-GB" dirty="0">
              <a:solidFill>
                <a:srgbClr val="FF0000"/>
              </a:solidFill>
            </a:endParaRPr>
          </a:p>
        </p:txBody>
      </p:sp>
    </p:spTree>
    <p:extLst>
      <p:ext uri="{BB962C8B-B14F-4D97-AF65-F5344CB8AC3E}">
        <p14:creationId xmlns:p14="http://schemas.microsoft.com/office/powerpoint/2010/main" val="239953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you support your child’s learning in mathematics?</a:t>
            </a:r>
            <a:endParaRPr lang="en-GB" dirty="0"/>
          </a:p>
        </p:txBody>
      </p:sp>
      <p:sp>
        <p:nvSpPr>
          <p:cNvPr id="3" name="Content Placeholder 2"/>
          <p:cNvSpPr>
            <a:spLocks noGrp="1"/>
          </p:cNvSpPr>
          <p:nvPr>
            <p:ph idx="1"/>
          </p:nvPr>
        </p:nvSpPr>
        <p:spPr/>
        <p:txBody>
          <a:bodyPr>
            <a:normAutofit fontScale="92500"/>
          </a:bodyPr>
          <a:lstStyle/>
          <a:p>
            <a:r>
              <a:rPr lang="en-GB" dirty="0" smtClean="0"/>
              <a:t>Encourage them to learn their times tables.</a:t>
            </a:r>
          </a:p>
          <a:p>
            <a:r>
              <a:rPr lang="en-GB" dirty="0" smtClean="0"/>
              <a:t>Practise basic number bonds and mental calculations.</a:t>
            </a:r>
          </a:p>
          <a:p>
            <a:r>
              <a:rPr lang="en-GB" dirty="0" smtClean="0"/>
              <a:t>Ask them to calculate change when shopping.</a:t>
            </a:r>
          </a:p>
          <a:p>
            <a:r>
              <a:rPr lang="en-GB" dirty="0" smtClean="0"/>
              <a:t>Teach them to tell the time on analogue and digital clocks.</a:t>
            </a:r>
          </a:p>
          <a:p>
            <a:r>
              <a:rPr lang="en-GB" dirty="0" smtClean="0"/>
              <a:t>Ask them to help you read timetables.</a:t>
            </a:r>
          </a:p>
          <a:p>
            <a:r>
              <a:rPr lang="en-GB" dirty="0" smtClean="0"/>
              <a:t>Can they tell you how long a TV programme will last?</a:t>
            </a:r>
          </a:p>
          <a:p>
            <a:r>
              <a:rPr lang="en-GB" dirty="0" smtClean="0"/>
              <a:t>Can they calculate how many sweets each child will have, when sharing?</a:t>
            </a:r>
          </a:p>
          <a:p>
            <a:r>
              <a:rPr lang="en-GB" dirty="0" smtClean="0"/>
              <a:t>Bring maths into everyday life, so they can see the relevance of it.</a:t>
            </a:r>
          </a:p>
          <a:p>
            <a:r>
              <a:rPr lang="en-GB" dirty="0" smtClean="0"/>
              <a:t>Explain the maths you are doing when cooking, working, playing sport.</a:t>
            </a:r>
          </a:p>
        </p:txBody>
      </p:sp>
    </p:spTree>
    <p:extLst>
      <p:ext uri="{BB962C8B-B14F-4D97-AF65-F5344CB8AC3E}">
        <p14:creationId xmlns:p14="http://schemas.microsoft.com/office/powerpoint/2010/main" val="178701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1213"/>
          </a:xfrm>
        </p:spPr>
        <p:txBody>
          <a:bodyPr/>
          <a:lstStyle/>
          <a:p>
            <a:r>
              <a:rPr lang="en-GB" dirty="0" smtClean="0"/>
              <a:t>Most of all – be </a:t>
            </a:r>
            <a:r>
              <a:rPr lang="en-GB" dirty="0" smtClean="0">
                <a:hlinkClick r:id="rId3"/>
              </a:rPr>
              <a:t>positive</a:t>
            </a:r>
            <a:r>
              <a:rPr lang="en-GB" dirty="0" smtClean="0"/>
              <a:t>!</a:t>
            </a:r>
            <a:endParaRPr lang="en-GB" dirty="0"/>
          </a:p>
        </p:txBody>
      </p:sp>
      <p:sp>
        <p:nvSpPr>
          <p:cNvPr id="3" name="Content Placeholder 2"/>
          <p:cNvSpPr>
            <a:spLocks noGrp="1"/>
          </p:cNvSpPr>
          <p:nvPr>
            <p:ph idx="1"/>
          </p:nvPr>
        </p:nvSpPr>
        <p:spPr>
          <a:xfrm>
            <a:off x="838200" y="1443038"/>
            <a:ext cx="10515600" cy="4733925"/>
          </a:xfrm>
        </p:spPr>
        <p:txBody>
          <a:bodyPr/>
          <a:lstStyle/>
          <a:p>
            <a:r>
              <a:rPr lang="en-GB" dirty="0" smtClean="0"/>
              <a:t>You are your child’s greatest role model.</a:t>
            </a:r>
          </a:p>
          <a:p>
            <a:r>
              <a:rPr lang="en-GB" dirty="0" smtClean="0"/>
              <a:t>If you are positive and enthusiastic about maths, they will be too.</a:t>
            </a:r>
            <a:endParaRPr lang="en-GB" dirty="0"/>
          </a:p>
        </p:txBody>
      </p:sp>
      <p:pic>
        <p:nvPicPr>
          <p:cNvPr id="4" name="Picture 3"/>
          <p:cNvPicPr>
            <a:picLocks noChangeAspect="1"/>
          </p:cNvPicPr>
          <p:nvPr/>
        </p:nvPicPr>
        <p:blipFill rotWithShape="1">
          <a:blip r:embed="rId4"/>
          <a:srcRect l="16107" t="22904" r="6554" b="25676"/>
          <a:stretch/>
        </p:blipFill>
        <p:spPr>
          <a:xfrm>
            <a:off x="2386013" y="2471738"/>
            <a:ext cx="7392729" cy="3971925"/>
          </a:xfrm>
          <a:prstGeom prst="rect">
            <a:avLst/>
          </a:prstGeom>
        </p:spPr>
      </p:pic>
      <p:sp>
        <p:nvSpPr>
          <p:cNvPr id="5" name="TextBox 4"/>
          <p:cNvSpPr txBox="1"/>
          <p:nvPr/>
        </p:nvSpPr>
        <p:spPr>
          <a:xfrm>
            <a:off x="5356056" y="6197442"/>
            <a:ext cx="1452642" cy="246221"/>
          </a:xfrm>
          <a:prstGeom prst="rect">
            <a:avLst/>
          </a:prstGeom>
          <a:noFill/>
        </p:spPr>
        <p:txBody>
          <a:bodyPr wrap="none" rtlCol="0">
            <a:spAutoFit/>
          </a:bodyPr>
          <a:lstStyle/>
          <a:p>
            <a:r>
              <a:rPr lang="en-GB" sz="1000" dirty="0" smtClean="0"/>
              <a:t>Image by Trainugly.com </a:t>
            </a:r>
            <a:endParaRPr lang="en-GB" sz="1000" dirty="0"/>
          </a:p>
        </p:txBody>
      </p:sp>
    </p:spTree>
    <p:extLst>
      <p:ext uri="{BB962C8B-B14F-4D97-AF65-F5344CB8AC3E}">
        <p14:creationId xmlns:p14="http://schemas.microsoft.com/office/powerpoint/2010/main" val="1636359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are the main areas of KS2 maths?</a:t>
            </a:r>
            <a:endParaRPr lang="en-GB" dirty="0"/>
          </a:p>
        </p:txBody>
      </p:sp>
      <p:sp>
        <p:nvSpPr>
          <p:cNvPr id="5" name="Content Placeholder 4"/>
          <p:cNvSpPr>
            <a:spLocks noGrp="1"/>
          </p:cNvSpPr>
          <p:nvPr>
            <p:ph sz="half" idx="1"/>
          </p:nvPr>
        </p:nvSpPr>
        <p:spPr/>
        <p:txBody>
          <a:bodyPr>
            <a:normAutofit lnSpcReduction="10000"/>
          </a:bodyPr>
          <a:lstStyle/>
          <a:p>
            <a:pPr marL="0" indent="0">
              <a:buNone/>
            </a:pPr>
            <a:r>
              <a:rPr lang="en-GB" b="1" dirty="0" smtClean="0"/>
              <a:t>Number:</a:t>
            </a:r>
          </a:p>
          <a:p>
            <a:r>
              <a:rPr lang="en-GB" dirty="0" smtClean="0"/>
              <a:t>Place value</a:t>
            </a:r>
          </a:p>
          <a:p>
            <a:r>
              <a:rPr lang="en-GB" dirty="0" smtClean="0"/>
              <a:t>Addition and subtraction</a:t>
            </a:r>
          </a:p>
          <a:p>
            <a:r>
              <a:rPr lang="en-GB" dirty="0" smtClean="0"/>
              <a:t>Multiplication and division</a:t>
            </a:r>
          </a:p>
          <a:p>
            <a:r>
              <a:rPr lang="en-GB" dirty="0" smtClean="0"/>
              <a:t>Fractions</a:t>
            </a:r>
          </a:p>
          <a:p>
            <a:pPr marL="0" indent="0">
              <a:buNone/>
            </a:pPr>
            <a:endParaRPr lang="en-GB" dirty="0"/>
          </a:p>
          <a:p>
            <a:pPr marL="0" indent="0">
              <a:buNone/>
            </a:pPr>
            <a:r>
              <a:rPr lang="en-GB" b="1" dirty="0" smtClean="0"/>
              <a:t>Measurement</a:t>
            </a:r>
          </a:p>
          <a:p>
            <a:pPr marL="0" indent="0">
              <a:buNone/>
            </a:pPr>
            <a:r>
              <a:rPr lang="en-GB" b="1" dirty="0" smtClean="0"/>
              <a:t>Geometry</a:t>
            </a:r>
          </a:p>
          <a:p>
            <a:pPr marL="0" indent="0">
              <a:buNone/>
            </a:pPr>
            <a:r>
              <a:rPr lang="en-GB" b="1" dirty="0" smtClean="0"/>
              <a:t>Statistics </a:t>
            </a:r>
            <a:endParaRPr lang="en-GB" b="1" dirty="0"/>
          </a:p>
        </p:txBody>
      </p:sp>
      <p:sp>
        <p:nvSpPr>
          <p:cNvPr id="6" name="Content Placeholder 5"/>
          <p:cNvSpPr>
            <a:spLocks noGrp="1"/>
          </p:cNvSpPr>
          <p:nvPr>
            <p:ph sz="half" idx="2"/>
          </p:nvPr>
        </p:nvSpPr>
        <p:spPr/>
        <p:txBody>
          <a:bodyPr>
            <a:normAutofit lnSpcReduction="10000"/>
          </a:bodyPr>
          <a:lstStyle/>
          <a:p>
            <a:pPr marL="0" indent="0">
              <a:buNone/>
            </a:pPr>
            <a:r>
              <a:rPr lang="en-GB" dirty="0" smtClean="0"/>
              <a:t>Additionally, in Year 6:</a:t>
            </a:r>
          </a:p>
          <a:p>
            <a:pPr marL="0" indent="0">
              <a:buNone/>
            </a:pPr>
            <a:r>
              <a:rPr lang="en-GB" b="1" dirty="0" smtClean="0"/>
              <a:t>Ratio and proportion</a:t>
            </a:r>
          </a:p>
          <a:p>
            <a:pPr marL="0" indent="0">
              <a:buNone/>
            </a:pPr>
            <a:r>
              <a:rPr lang="en-GB" b="1" dirty="0" smtClean="0"/>
              <a:t>Algebra</a:t>
            </a:r>
            <a:endParaRPr lang="en-GB" b="1" dirty="0"/>
          </a:p>
        </p:txBody>
      </p:sp>
      <p:pic>
        <p:nvPicPr>
          <p:cNvPr id="7" name="Picture 6"/>
          <p:cNvPicPr>
            <a:picLocks noChangeAspect="1"/>
          </p:cNvPicPr>
          <p:nvPr/>
        </p:nvPicPr>
        <p:blipFill>
          <a:blip r:embed="rId3"/>
          <a:stretch>
            <a:fillRect/>
          </a:stretch>
        </p:blipFill>
        <p:spPr>
          <a:xfrm>
            <a:off x="7543800" y="3334566"/>
            <a:ext cx="3962400" cy="29773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4720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approach to teaching (Year 5 example)</a:t>
            </a:r>
            <a:endParaRPr lang="en-GB" dirty="0"/>
          </a:p>
        </p:txBody>
      </p:sp>
      <p:pic>
        <p:nvPicPr>
          <p:cNvPr id="8" name="Content Placeholder 7"/>
          <p:cNvPicPr>
            <a:picLocks noGrp="1" noChangeAspect="1"/>
          </p:cNvPicPr>
          <p:nvPr>
            <p:ph idx="1"/>
          </p:nvPr>
        </p:nvPicPr>
        <p:blipFill>
          <a:blip r:embed="rId3"/>
          <a:stretch>
            <a:fillRect/>
          </a:stretch>
        </p:blipFill>
        <p:spPr>
          <a:xfrm>
            <a:off x="230289" y="1690688"/>
            <a:ext cx="7902058" cy="3669531"/>
          </a:xfrm>
          <a:prstGeom prst="rect">
            <a:avLst/>
          </a:prstGeom>
        </p:spPr>
      </p:pic>
      <p:sp>
        <p:nvSpPr>
          <p:cNvPr id="10" name="TextBox 9"/>
          <p:cNvSpPr txBox="1"/>
          <p:nvPr/>
        </p:nvSpPr>
        <p:spPr>
          <a:xfrm>
            <a:off x="8301499" y="1690688"/>
            <a:ext cx="3890501" cy="4893647"/>
          </a:xfrm>
          <a:prstGeom prst="rect">
            <a:avLst/>
          </a:prstGeom>
          <a:noFill/>
        </p:spPr>
        <p:txBody>
          <a:bodyPr wrap="square" rtlCol="0">
            <a:spAutoFit/>
          </a:bodyPr>
          <a:lstStyle/>
          <a:p>
            <a:r>
              <a:rPr lang="en-GB" sz="2400" dirty="0" smtClean="0"/>
              <a:t>Teach topics in their entirety, </a:t>
            </a:r>
          </a:p>
          <a:p>
            <a:r>
              <a:rPr lang="en-GB" sz="2400" dirty="0" smtClean="0"/>
              <a:t>spending long ‘chunks’ of time on each , before moving on.</a:t>
            </a:r>
          </a:p>
          <a:p>
            <a:endParaRPr lang="en-GB" sz="2400" dirty="0"/>
          </a:p>
          <a:p>
            <a:r>
              <a:rPr lang="en-GB" sz="2400" dirty="0" smtClean="0"/>
              <a:t>Children need secure </a:t>
            </a:r>
          </a:p>
          <a:p>
            <a:r>
              <a:rPr lang="en-GB" sz="2400" dirty="0"/>
              <a:t>u</a:t>
            </a:r>
            <a:r>
              <a:rPr lang="en-GB" sz="2400" dirty="0" smtClean="0"/>
              <a:t>nderstanding of every </a:t>
            </a:r>
          </a:p>
          <a:p>
            <a:r>
              <a:rPr lang="en-GB" sz="2400" dirty="0" smtClean="0"/>
              <a:t>concept.</a:t>
            </a:r>
          </a:p>
          <a:p>
            <a:endParaRPr lang="en-GB" sz="2400" dirty="0"/>
          </a:p>
          <a:p>
            <a:r>
              <a:rPr lang="en-GB" sz="2400" dirty="0" smtClean="0"/>
              <a:t>Extension through depth </a:t>
            </a:r>
          </a:p>
          <a:p>
            <a:r>
              <a:rPr lang="en-GB" sz="2400" dirty="0"/>
              <a:t>a</a:t>
            </a:r>
            <a:r>
              <a:rPr lang="en-GB" sz="2400" dirty="0" smtClean="0"/>
              <a:t>chieved by challenging </a:t>
            </a:r>
          </a:p>
          <a:p>
            <a:r>
              <a:rPr lang="en-GB" sz="2400" dirty="0" smtClean="0"/>
              <a:t>pupils with reasoning</a:t>
            </a:r>
          </a:p>
          <a:p>
            <a:r>
              <a:rPr lang="en-GB" sz="2400" dirty="0" smtClean="0"/>
              <a:t>challenges.</a:t>
            </a:r>
            <a:endParaRPr lang="en-GB" sz="2400" dirty="0"/>
          </a:p>
        </p:txBody>
      </p:sp>
    </p:spTree>
    <p:extLst>
      <p:ext uri="{BB962C8B-B14F-4D97-AF65-F5344CB8AC3E}">
        <p14:creationId xmlns:p14="http://schemas.microsoft.com/office/powerpoint/2010/main" val="2919154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Concrete, pictorial, abstract progression</a:t>
            </a:r>
            <a:endParaRPr lang="en-GB" dirty="0"/>
          </a:p>
        </p:txBody>
      </p:sp>
      <p:sp>
        <p:nvSpPr>
          <p:cNvPr id="3" name="Content Placeholder 2"/>
          <p:cNvSpPr>
            <a:spLocks noGrp="1"/>
          </p:cNvSpPr>
          <p:nvPr>
            <p:ph idx="1"/>
          </p:nvPr>
        </p:nvSpPr>
        <p:spPr/>
        <p:txBody>
          <a:bodyPr/>
          <a:lstStyle/>
          <a:p>
            <a:r>
              <a:rPr lang="en-GB" dirty="0" smtClean="0"/>
              <a:t>Children are introduced to ideas through the use of manipulatives.</a:t>
            </a:r>
          </a:p>
          <a:p>
            <a:r>
              <a:rPr lang="en-GB" dirty="0" smtClean="0"/>
              <a:t>They learn to represent their ideas as pictures / jottings.</a:t>
            </a:r>
          </a:p>
          <a:p>
            <a:r>
              <a:rPr lang="en-GB" dirty="0" smtClean="0"/>
              <a:t>They then move into the abstract.</a:t>
            </a:r>
          </a:p>
          <a:p>
            <a:r>
              <a:rPr lang="en-GB" dirty="0" smtClean="0"/>
              <a:t>Children move through these stages </a:t>
            </a:r>
          </a:p>
          <a:p>
            <a:pPr marL="0" indent="0">
              <a:buNone/>
            </a:pPr>
            <a:r>
              <a:rPr lang="en-GB" dirty="0" smtClean="0"/>
              <a:t>   at different rates.</a:t>
            </a:r>
          </a:p>
        </p:txBody>
      </p:sp>
      <p:pic>
        <p:nvPicPr>
          <p:cNvPr id="1034" name="Picture 10" descr="Image result for CPA progres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1938" y="4373563"/>
            <a:ext cx="2271517" cy="22398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6960688" y="3006539"/>
            <a:ext cx="4393112" cy="3460328"/>
          </a:xfrm>
          <a:prstGeom prst="rect">
            <a:avLst/>
          </a:prstGeom>
        </p:spPr>
      </p:pic>
    </p:spTree>
    <p:extLst>
      <p:ext uri="{BB962C8B-B14F-4D97-AF65-F5344CB8AC3E}">
        <p14:creationId xmlns:p14="http://schemas.microsoft.com/office/powerpoint/2010/main" val="78294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a maths lesson look like?</a:t>
            </a:r>
            <a:endParaRPr lang="en-GB" dirty="0"/>
          </a:p>
        </p:txBody>
      </p:sp>
      <p:sp>
        <p:nvSpPr>
          <p:cNvPr id="4" name="Content Placeholder 3"/>
          <p:cNvSpPr>
            <a:spLocks noGrp="1"/>
          </p:cNvSpPr>
          <p:nvPr>
            <p:ph idx="1"/>
          </p:nvPr>
        </p:nvSpPr>
        <p:spPr/>
        <p:txBody>
          <a:bodyPr/>
          <a:lstStyle/>
          <a:p>
            <a:pPr marL="514350" indent="-514350">
              <a:buFont typeface="+mj-lt"/>
              <a:buAutoNum type="arabicPeriod"/>
            </a:pPr>
            <a:r>
              <a:rPr lang="en-GB" dirty="0" smtClean="0"/>
              <a:t>Fluency practice:  times tables, counting (in intervals), mental calculations and strategies.</a:t>
            </a:r>
          </a:p>
          <a:p>
            <a:pPr marL="514350" indent="-514350">
              <a:buFont typeface="+mj-lt"/>
              <a:buAutoNum type="arabicPeriod"/>
            </a:pPr>
            <a:r>
              <a:rPr lang="en-GB" dirty="0" smtClean="0"/>
              <a:t>Main teaching:  the teacher explains and models the new concept, leading the class through a series of short activities to scaffold their learning.</a:t>
            </a:r>
          </a:p>
          <a:p>
            <a:pPr marL="514350" indent="-514350">
              <a:buFont typeface="+mj-lt"/>
              <a:buAutoNum type="arabicPeriod"/>
            </a:pPr>
            <a:r>
              <a:rPr lang="en-GB" dirty="0" smtClean="0"/>
              <a:t>Independent or group activities:  children work autonomously to explore the new concept themselves.  They may work with apparatus, draw diagrams, or complete written calculations, depending on what stage they are at in their learning.</a:t>
            </a:r>
          </a:p>
          <a:p>
            <a:pPr marL="514350" indent="-514350">
              <a:buFont typeface="+mj-lt"/>
              <a:buAutoNum type="arabicPeriod"/>
            </a:pPr>
            <a:r>
              <a:rPr lang="en-GB" dirty="0" smtClean="0"/>
              <a:t>Reasoning / problem solving application.</a:t>
            </a:r>
            <a:endParaRPr lang="en-GB" dirty="0"/>
          </a:p>
        </p:txBody>
      </p:sp>
    </p:spTree>
    <p:extLst>
      <p:ext uri="{BB962C8B-B14F-4D97-AF65-F5344CB8AC3E}">
        <p14:creationId xmlns:p14="http://schemas.microsoft.com/office/powerpoint/2010/main" val="330298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if my child doesn’t understand?</a:t>
            </a:r>
            <a:endParaRPr lang="en-GB" dirty="0"/>
          </a:p>
        </p:txBody>
      </p:sp>
      <p:sp>
        <p:nvSpPr>
          <p:cNvPr id="4" name="Content Placeholder 3"/>
          <p:cNvSpPr>
            <a:spLocks noGrp="1"/>
          </p:cNvSpPr>
          <p:nvPr>
            <p:ph sz="half" idx="1"/>
          </p:nvPr>
        </p:nvSpPr>
        <p:spPr/>
        <p:txBody>
          <a:bodyPr/>
          <a:lstStyle/>
          <a:p>
            <a:pPr marL="0" indent="0">
              <a:buNone/>
            </a:pPr>
            <a:r>
              <a:rPr lang="en-GB" dirty="0" smtClean="0"/>
              <a:t>The teacher will carefully observe the children and offer support or adapt activities as needed.  </a:t>
            </a:r>
          </a:p>
          <a:p>
            <a:pPr marL="0" indent="0">
              <a:buNone/>
            </a:pPr>
            <a:r>
              <a:rPr lang="en-GB" dirty="0" smtClean="0"/>
              <a:t>If further help is needed, they may receive extra support in a small group or individually, possibly after the lesson.</a:t>
            </a:r>
          </a:p>
          <a:p>
            <a:pPr marL="0" indent="0">
              <a:buNone/>
            </a:pPr>
            <a:r>
              <a:rPr lang="en-GB" dirty="0" smtClean="0"/>
              <a:t>We don’t want anyone to be left behind!</a:t>
            </a:r>
            <a:endParaRPr lang="en-GB" dirty="0"/>
          </a:p>
        </p:txBody>
      </p:sp>
      <p:pic>
        <p:nvPicPr>
          <p:cNvPr id="6" name="Content Placeholder 5"/>
          <p:cNvPicPr>
            <a:picLocks noGrp="1" noChangeAspect="1"/>
          </p:cNvPicPr>
          <p:nvPr>
            <p:ph sz="half" idx="2"/>
          </p:nvPr>
        </p:nvPicPr>
        <p:blipFill>
          <a:blip r:embed="rId3"/>
          <a:stretch>
            <a:fillRect/>
          </a:stretch>
        </p:blipFill>
        <p:spPr>
          <a:xfrm>
            <a:off x="6391275" y="1853406"/>
            <a:ext cx="4743450" cy="4295775"/>
          </a:xfrm>
          <a:prstGeom prst="rect">
            <a:avLst/>
          </a:prstGeom>
        </p:spPr>
      </p:pic>
    </p:spTree>
    <p:extLst>
      <p:ext uri="{BB962C8B-B14F-4D97-AF65-F5344CB8AC3E}">
        <p14:creationId xmlns:p14="http://schemas.microsoft.com/office/powerpoint/2010/main" val="3251066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happens if my child finds the task easy?</a:t>
            </a:r>
            <a:endParaRPr lang="en-GB" dirty="0"/>
          </a:p>
        </p:txBody>
      </p:sp>
      <p:sp>
        <p:nvSpPr>
          <p:cNvPr id="3" name="Content Placeholder 2"/>
          <p:cNvSpPr>
            <a:spLocks noGrp="1"/>
          </p:cNvSpPr>
          <p:nvPr>
            <p:ph sz="half" idx="1"/>
          </p:nvPr>
        </p:nvSpPr>
        <p:spPr/>
        <p:txBody>
          <a:bodyPr/>
          <a:lstStyle/>
          <a:p>
            <a:pPr marL="0" indent="0">
              <a:buNone/>
            </a:pPr>
            <a:r>
              <a:rPr lang="en-GB" dirty="0" smtClean="0"/>
              <a:t>Some children grasp mathematical concepts rapidly.</a:t>
            </a:r>
          </a:p>
          <a:p>
            <a:pPr marL="0" indent="0">
              <a:buNone/>
            </a:pPr>
            <a:endParaRPr lang="en-GB" dirty="0"/>
          </a:p>
          <a:p>
            <a:pPr marL="0" indent="0">
              <a:buNone/>
            </a:pPr>
            <a:r>
              <a:rPr lang="en-GB" dirty="0" smtClean="0"/>
              <a:t>Once they have demonstrated a secure understanding, they will be challenged to apply their knowledge to a reasoning problem.</a:t>
            </a:r>
            <a:endParaRPr lang="en-GB" dirty="0"/>
          </a:p>
        </p:txBody>
      </p:sp>
      <p:pic>
        <p:nvPicPr>
          <p:cNvPr id="5" name="Content Placeholder 4"/>
          <p:cNvPicPr>
            <a:picLocks noGrp="1" noChangeAspect="1"/>
          </p:cNvPicPr>
          <p:nvPr>
            <p:ph sz="half" idx="2"/>
          </p:nvPr>
        </p:nvPicPr>
        <p:blipFill>
          <a:blip r:embed="rId3"/>
          <a:stretch>
            <a:fillRect/>
          </a:stretch>
        </p:blipFill>
        <p:spPr>
          <a:xfrm>
            <a:off x="7186614" y="1432513"/>
            <a:ext cx="4000500" cy="5126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0750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concept 1:  Commutativity</a:t>
            </a:r>
            <a:endParaRPr lang="en-GB" dirty="0"/>
          </a:p>
        </p:txBody>
      </p:sp>
      <p:sp>
        <p:nvSpPr>
          <p:cNvPr id="3" name="Content Placeholder 2"/>
          <p:cNvSpPr>
            <a:spLocks noGrp="1"/>
          </p:cNvSpPr>
          <p:nvPr>
            <p:ph sz="half" idx="1"/>
          </p:nvPr>
        </p:nvSpPr>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0" indent="0">
              <a:buNone/>
            </a:pPr>
            <a:r>
              <a:rPr lang="en-GB" dirty="0" smtClean="0"/>
              <a:t>Addition</a:t>
            </a:r>
          </a:p>
          <a:p>
            <a:r>
              <a:rPr lang="en-GB" dirty="0" smtClean="0"/>
              <a:t>We know that 2+3 = 3+2  </a:t>
            </a:r>
          </a:p>
          <a:p>
            <a:r>
              <a:rPr lang="en-GB" dirty="0" smtClean="0">
                <a:solidFill>
                  <a:srgbClr val="FF0000"/>
                </a:solidFill>
              </a:rPr>
              <a:t>Order doesn’t matter</a:t>
            </a:r>
          </a:p>
          <a:p>
            <a:r>
              <a:rPr lang="en-GB" dirty="0" smtClean="0">
                <a:solidFill>
                  <a:schemeClr val="tx1"/>
                </a:solidFill>
              </a:rPr>
              <a:t>We can count on from the larger number rather than from the smaller number.</a:t>
            </a:r>
          </a:p>
          <a:p>
            <a:pPr marL="0" indent="0">
              <a:buNone/>
            </a:pPr>
            <a:r>
              <a:rPr lang="en-GB" dirty="0" smtClean="0">
                <a:solidFill>
                  <a:schemeClr val="tx1"/>
                </a:solidFill>
              </a:rPr>
              <a:t>Multiplication</a:t>
            </a:r>
          </a:p>
          <a:p>
            <a:r>
              <a:rPr lang="en-GB" dirty="0" smtClean="0">
                <a:solidFill>
                  <a:schemeClr val="tx1"/>
                </a:solidFill>
              </a:rPr>
              <a:t>Again, order doesn’t matter.</a:t>
            </a:r>
          </a:p>
          <a:p>
            <a:r>
              <a:rPr lang="en-GB" dirty="0" smtClean="0">
                <a:solidFill>
                  <a:schemeClr val="tx1"/>
                </a:solidFill>
              </a:rPr>
              <a:t>You only need to half of your times tables </a:t>
            </a:r>
            <a:r>
              <a:rPr lang="en-GB" dirty="0" smtClean="0">
                <a:solidFill>
                  <a:schemeClr val="tx1"/>
                </a:solidFill>
                <a:sym typeface="Wingdings" panose="05000000000000000000" pitchFamily="2" charset="2"/>
              </a:rPr>
              <a:t> </a:t>
            </a:r>
            <a:endParaRPr lang="en-GB" dirty="0" smtClean="0">
              <a:solidFill>
                <a:schemeClr val="tx1"/>
              </a:solidFill>
            </a:endParaRPr>
          </a:p>
          <a:p>
            <a:endParaRPr lang="en-GB" dirty="0"/>
          </a:p>
        </p:txBody>
      </p:sp>
      <p:sp>
        <p:nvSpPr>
          <p:cNvPr id="4" name="Content Placeholder 3"/>
          <p:cNvSpPr>
            <a:spLocks noGrp="1"/>
          </p:cNvSpPr>
          <p:nvPr>
            <p:ph sz="half" idx="2"/>
          </p:nvPr>
        </p:nvSpPr>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0" indent="0">
              <a:buNone/>
            </a:pPr>
            <a:r>
              <a:rPr lang="en-GB" dirty="0" smtClean="0"/>
              <a:t>Subtraction</a:t>
            </a:r>
          </a:p>
          <a:p>
            <a:r>
              <a:rPr lang="en-GB" dirty="0" smtClean="0"/>
              <a:t>3-2 = 1  but 2-3 = -1</a:t>
            </a:r>
          </a:p>
          <a:p>
            <a:r>
              <a:rPr lang="en-GB" dirty="0" smtClean="0">
                <a:solidFill>
                  <a:srgbClr val="FF0000"/>
                </a:solidFill>
              </a:rPr>
              <a:t>Order does matter</a:t>
            </a:r>
          </a:p>
          <a:p>
            <a:r>
              <a:rPr lang="en-GB" dirty="0" smtClean="0"/>
              <a:t>Support this by using real life examples (</a:t>
            </a:r>
            <a:r>
              <a:rPr lang="en-GB" dirty="0" err="1" smtClean="0"/>
              <a:t>e.g.money</a:t>
            </a:r>
            <a:r>
              <a:rPr lang="en-GB" dirty="0"/>
              <a:t>)</a:t>
            </a:r>
            <a:endParaRPr lang="en-GB" dirty="0" smtClean="0"/>
          </a:p>
          <a:p>
            <a:r>
              <a:rPr lang="en-GB" i="1" dirty="0" smtClean="0"/>
              <a:t>You CAN subtract a larger number from a smaller, but it depends on context (e.g. temperatures)</a:t>
            </a:r>
          </a:p>
          <a:p>
            <a:pPr marL="0" indent="0">
              <a:buNone/>
            </a:pPr>
            <a:r>
              <a:rPr lang="en-GB" dirty="0" smtClean="0"/>
              <a:t>Division</a:t>
            </a:r>
          </a:p>
          <a:p>
            <a:r>
              <a:rPr lang="en-GB" dirty="0" smtClean="0"/>
              <a:t>We need to make sure we have the correct devisor</a:t>
            </a:r>
            <a:r>
              <a:rPr lang="en-GB" i="1" dirty="0" smtClean="0"/>
              <a:t>.</a:t>
            </a:r>
            <a:endParaRPr lang="en-GB" i="1" dirty="0"/>
          </a:p>
        </p:txBody>
      </p:sp>
    </p:spTree>
    <p:extLst>
      <p:ext uri="{BB962C8B-B14F-4D97-AF65-F5344CB8AC3E}">
        <p14:creationId xmlns:p14="http://schemas.microsoft.com/office/powerpoint/2010/main" val="243336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2.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3.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4.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356</TotalTime>
  <Words>1701</Words>
  <Application>Microsoft Office PowerPoint</Application>
  <PresentationFormat>Widescreen</PresentationFormat>
  <Paragraphs>164</Paragraphs>
  <Slides>21</Slides>
  <Notes>21</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21</vt:i4>
      </vt:variant>
    </vt:vector>
  </HeadingPairs>
  <TitlesOfParts>
    <vt:vector size="35" baseType="lpstr">
      <vt:lpstr>MS PGothic</vt:lpstr>
      <vt:lpstr>Arial</vt:lpstr>
      <vt:lpstr>Calibri</vt:lpstr>
      <vt:lpstr>Calibri Light</vt:lpstr>
      <vt:lpstr>Wingdings</vt:lpstr>
      <vt:lpstr>Office Theme</vt:lpstr>
      <vt:lpstr>1_Office Theme</vt:lpstr>
      <vt:lpstr>2_Office Theme</vt:lpstr>
      <vt:lpstr>3_Office Theme</vt:lpstr>
      <vt:lpstr>4_Office Theme</vt:lpstr>
      <vt:lpstr>nctem1</vt:lpstr>
      <vt:lpstr>1_nctem1</vt:lpstr>
      <vt:lpstr>2_nctem1</vt:lpstr>
      <vt:lpstr>3_nctem1</vt:lpstr>
      <vt:lpstr>KS2 Mathematics</vt:lpstr>
      <vt:lpstr>What do we want children to be able to do with their maths?</vt:lpstr>
      <vt:lpstr>What are the main areas of KS2 maths?</vt:lpstr>
      <vt:lpstr>Our approach to teaching (Year 5 example)</vt:lpstr>
      <vt:lpstr>Concrete, pictorial, abstract progression</vt:lpstr>
      <vt:lpstr>What does a maths lesson look like?</vt:lpstr>
      <vt:lpstr>What if my child doesn’t understand?</vt:lpstr>
      <vt:lpstr>What happens if my child finds the task easy?</vt:lpstr>
      <vt:lpstr>Key concept 1:  Commutativity</vt:lpstr>
      <vt:lpstr>Key Concept 2: Exchange</vt:lpstr>
      <vt:lpstr>Useful strategies</vt:lpstr>
      <vt:lpstr>PowerPoint Presentation</vt:lpstr>
      <vt:lpstr>PowerPoint Presentation</vt:lpstr>
      <vt:lpstr>How are children assessed in mathematics?</vt:lpstr>
      <vt:lpstr>What is the ‘expected’ standard at the end of Year 6?</vt:lpstr>
      <vt:lpstr>KS2 to KS3 and 4 (GCSEs)</vt:lpstr>
      <vt:lpstr>PowerPoint Presentation</vt:lpstr>
      <vt:lpstr>PowerPoint Presentation</vt:lpstr>
      <vt:lpstr>PowerPoint Presentation</vt:lpstr>
      <vt:lpstr>How can you support your child’s learning in mathematics?</vt:lpstr>
      <vt:lpstr>Most of all – be positive!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KS2 Mathematics</dc:title>
  <dc:creator>Helen Bullement</dc:creator>
  <cp:lastModifiedBy>Helen Bullement</cp:lastModifiedBy>
  <cp:revision>24</cp:revision>
  <cp:lastPrinted>2019-04-01T21:32:39Z</cp:lastPrinted>
  <dcterms:created xsi:type="dcterms:W3CDTF">2019-03-28T21:44:52Z</dcterms:created>
  <dcterms:modified xsi:type="dcterms:W3CDTF">2019-04-02T20:21:46Z</dcterms:modified>
</cp:coreProperties>
</file>