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7" r:id="rId2"/>
    <p:sldId id="258" r:id="rId3"/>
    <p:sldId id="259" r:id="rId4"/>
    <p:sldId id="260" r:id="rId5"/>
    <p:sldId id="314" r:id="rId6"/>
    <p:sldId id="302" r:id="rId7"/>
    <p:sldId id="298" r:id="rId8"/>
    <p:sldId id="263" r:id="rId9"/>
    <p:sldId id="264" r:id="rId10"/>
    <p:sldId id="265" r:id="rId11"/>
    <p:sldId id="269" r:id="rId12"/>
    <p:sldId id="315" r:id="rId13"/>
    <p:sldId id="299" r:id="rId14"/>
    <p:sldId id="300" r:id="rId15"/>
    <p:sldId id="268" r:id="rId16"/>
    <p:sldId id="271" r:id="rId17"/>
    <p:sldId id="272" r:id="rId18"/>
    <p:sldId id="304" r:id="rId19"/>
    <p:sldId id="305" r:id="rId20"/>
    <p:sldId id="306" r:id="rId21"/>
    <p:sldId id="303" r:id="rId22"/>
    <p:sldId id="311" r:id="rId23"/>
    <p:sldId id="309" r:id="rId24"/>
    <p:sldId id="312" r:id="rId25"/>
    <p:sldId id="310" r:id="rId26"/>
    <p:sldId id="273" r:id="rId27"/>
    <p:sldId id="316" r:id="rId28"/>
    <p:sldId id="274" r:id="rId29"/>
    <p:sldId id="277" r:id="rId30"/>
    <p:sldId id="280" r:id="rId31"/>
    <p:sldId id="281" r:id="rId32"/>
    <p:sldId id="283" r:id="rId33"/>
    <p:sldId id="284" r:id="rId34"/>
    <p:sldId id="285" r:id="rId35"/>
    <p:sldId id="276" r:id="rId36"/>
    <p:sldId id="279"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336471-C3C5-4BAC-A49D-DD6BEF740E2A}" type="slidenum">
              <a:rPr lang="en-GB" smtClean="0"/>
              <a:t>‹#›</a:t>
            </a:fld>
            <a:endParaRPr lang="en-GB"/>
          </a:p>
        </p:txBody>
      </p:sp>
      <p:sp>
        <p:nvSpPr>
          <p:cNvPr id="8" name="Slide Image Placehold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09052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800" dirty="0" smtClean="0"/>
              <a:t>DISPLAY ON ENTRY</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1</a:t>
            </a:fld>
            <a:endParaRPr lang="en-GB"/>
          </a:p>
        </p:txBody>
      </p:sp>
    </p:spTree>
    <p:extLst>
      <p:ext uri="{BB962C8B-B14F-4D97-AF65-F5344CB8AC3E}">
        <p14:creationId xmlns:p14="http://schemas.microsoft.com/office/powerpoint/2010/main" val="18846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sz="1800" dirty="0" smtClean="0"/>
              <a:t>TRANSCRIPT</a:t>
            </a:r>
          </a:p>
          <a:p>
            <a:endParaRPr lang="en-GB" sz="1800" dirty="0" smtClean="0"/>
          </a:p>
          <a:p>
            <a:r>
              <a:rPr lang="en-GB" sz="1800" dirty="0" smtClean="0"/>
              <a:t>HANDWRITING</a:t>
            </a:r>
          </a:p>
          <a:p>
            <a:endParaRPr lang="en-GB" sz="1800" dirty="0" smtClean="0"/>
          </a:p>
          <a:p>
            <a:r>
              <a:rPr lang="en-GB" sz="1800" dirty="0" smtClean="0"/>
              <a:t>SPELLING</a:t>
            </a:r>
          </a:p>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10</a:t>
            </a:fld>
            <a:endParaRPr lang="en-GB"/>
          </a:p>
        </p:txBody>
      </p:sp>
    </p:spTree>
    <p:extLst>
      <p:ext uri="{BB962C8B-B14F-4D97-AF65-F5344CB8AC3E}">
        <p14:creationId xmlns:p14="http://schemas.microsoft.com/office/powerpoint/2010/main" val="288828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pPr marL="0" indent="0">
              <a:buNone/>
            </a:pPr>
            <a:endParaRPr lang="en-GB" sz="1800" dirty="0" smtClean="0"/>
          </a:p>
          <a:p>
            <a:pPr marL="0" indent="0">
              <a:buNone/>
            </a:pPr>
            <a:r>
              <a:rPr lang="en-GB" sz="1800" dirty="0" smtClean="0"/>
              <a:t>Stimulus</a:t>
            </a:r>
            <a:r>
              <a:rPr lang="en-GB" sz="1800" baseline="0" dirty="0" smtClean="0"/>
              <a:t> – image, music, film excerpt, poem, book, cross-curricular?</a:t>
            </a:r>
          </a:p>
          <a:p>
            <a:pPr marL="0" indent="0">
              <a:buNone/>
            </a:pPr>
            <a:endParaRPr lang="en-GB" sz="1800" baseline="0" dirty="0" smtClean="0"/>
          </a:p>
          <a:p>
            <a:pPr marL="0" indent="0">
              <a:buNone/>
            </a:pPr>
            <a:r>
              <a:rPr lang="en-GB" sz="1800" baseline="0" dirty="0" smtClean="0"/>
              <a:t>With peers, groups and as a class.  </a:t>
            </a:r>
          </a:p>
          <a:p>
            <a:pPr marL="0" indent="0">
              <a:buNone/>
            </a:pPr>
            <a:endParaRPr lang="en-GB" sz="1800" baseline="0" dirty="0" smtClean="0"/>
          </a:p>
          <a:p>
            <a:pPr marL="0" indent="0">
              <a:buNone/>
            </a:pPr>
            <a:r>
              <a:rPr lang="en-GB" sz="1800" baseline="0" dirty="0" smtClean="0"/>
              <a:t>Editing – with peers, self-editing, use of a dictionary.  </a:t>
            </a:r>
          </a:p>
          <a:p>
            <a:pPr marL="0" indent="0">
              <a:buNone/>
            </a:pPr>
            <a:endParaRPr lang="en-GB" sz="1800" baseline="0" dirty="0" smtClean="0"/>
          </a:p>
          <a:p>
            <a:pPr marL="0" indent="0">
              <a:buNone/>
            </a:pPr>
            <a:r>
              <a:rPr lang="en-GB" sz="1800" baseline="0" dirty="0" smtClean="0"/>
              <a:t>Published piece – by hand or on computer.  A selection.   </a:t>
            </a:r>
          </a:p>
          <a:p>
            <a:pPr marL="228600" indent="-228600">
              <a:buAutoNum type="arabicPeriod"/>
            </a:pPr>
            <a:endParaRPr lang="en-GB" sz="1800" dirty="0" smtClean="0"/>
          </a:p>
          <a:p>
            <a:pPr marL="228600" indent="-228600">
              <a:buAutoNum type="arabicPeriod"/>
            </a:pPr>
            <a:endParaRPr lang="en-GB" sz="180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11</a:t>
            </a:fld>
            <a:endParaRPr lang="en-GB"/>
          </a:p>
        </p:txBody>
      </p:sp>
    </p:spTree>
    <p:extLst>
      <p:ext uri="{BB962C8B-B14F-4D97-AF65-F5344CB8AC3E}">
        <p14:creationId xmlns:p14="http://schemas.microsoft.com/office/powerpoint/2010/main" val="266357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12</a:t>
            </a:fld>
            <a:endParaRPr lang="en-GB"/>
          </a:p>
        </p:txBody>
      </p:sp>
    </p:spTree>
    <p:extLst>
      <p:ext uri="{BB962C8B-B14F-4D97-AF65-F5344CB8AC3E}">
        <p14:creationId xmlns:p14="http://schemas.microsoft.com/office/powerpoint/2010/main" val="294157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sz="1800" dirty="0" smtClean="0"/>
              <a:t>MAINLY RETRIEVAL</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13</a:t>
            </a:fld>
            <a:endParaRPr lang="en-GB"/>
          </a:p>
        </p:txBody>
      </p:sp>
    </p:spTree>
    <p:extLst>
      <p:ext uri="{BB962C8B-B14F-4D97-AF65-F5344CB8AC3E}">
        <p14:creationId xmlns:p14="http://schemas.microsoft.com/office/powerpoint/2010/main" val="276450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sz="1800" dirty="0" smtClean="0"/>
              <a:t>INFERENCE</a:t>
            </a:r>
            <a:r>
              <a:rPr lang="en-GB" sz="1800" baseline="0" dirty="0" smtClean="0"/>
              <a:t> / DEDUCTION / INTERPRETATION </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14</a:t>
            </a:fld>
            <a:endParaRPr lang="en-GB"/>
          </a:p>
        </p:txBody>
      </p:sp>
    </p:spTree>
    <p:extLst>
      <p:ext uri="{BB962C8B-B14F-4D97-AF65-F5344CB8AC3E}">
        <p14:creationId xmlns:p14="http://schemas.microsoft.com/office/powerpoint/2010/main" val="226860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15</a:t>
            </a:fld>
            <a:endParaRPr lang="en-GB"/>
          </a:p>
        </p:txBody>
      </p:sp>
    </p:spTree>
    <p:extLst>
      <p:ext uri="{BB962C8B-B14F-4D97-AF65-F5344CB8AC3E}">
        <p14:creationId xmlns:p14="http://schemas.microsoft.com/office/powerpoint/2010/main" val="52632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dirty="0" smtClean="0"/>
              <a:t>Have a read through.</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16</a:t>
            </a:fld>
            <a:endParaRPr lang="en-GB"/>
          </a:p>
        </p:txBody>
      </p:sp>
    </p:spTree>
    <p:extLst>
      <p:ext uri="{BB962C8B-B14F-4D97-AF65-F5344CB8AC3E}">
        <p14:creationId xmlns:p14="http://schemas.microsoft.com/office/powerpoint/2010/main" val="151712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2400" dirty="0" smtClean="0"/>
              <a:t>HAND OUT COPIES OF PAPER 1 AND PAPER 2</a:t>
            </a:r>
            <a:endParaRPr lang="en-GB" sz="2400" dirty="0"/>
          </a:p>
        </p:txBody>
      </p:sp>
      <p:sp>
        <p:nvSpPr>
          <p:cNvPr id="4" name="Slide Number Placeholder 3"/>
          <p:cNvSpPr>
            <a:spLocks noGrp="1"/>
          </p:cNvSpPr>
          <p:nvPr>
            <p:ph type="sldNum" sz="quarter" idx="10"/>
          </p:nvPr>
        </p:nvSpPr>
        <p:spPr/>
        <p:txBody>
          <a:bodyPr/>
          <a:lstStyle/>
          <a:p>
            <a:fld id="{FE336471-C3C5-4BAC-A49D-DD6BEF740E2A}" type="slidenum">
              <a:rPr lang="en-GB" smtClean="0"/>
              <a:t>17</a:t>
            </a:fld>
            <a:endParaRPr lang="en-GB"/>
          </a:p>
        </p:txBody>
      </p:sp>
    </p:spTree>
    <p:extLst>
      <p:ext uri="{BB962C8B-B14F-4D97-AF65-F5344CB8AC3E}">
        <p14:creationId xmlns:p14="http://schemas.microsoft.com/office/powerpoint/2010/main" val="109411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18</a:t>
            </a:fld>
            <a:endParaRPr lang="en-GB"/>
          </a:p>
        </p:txBody>
      </p:sp>
    </p:spTree>
    <p:extLst>
      <p:ext uri="{BB962C8B-B14F-4D97-AF65-F5344CB8AC3E}">
        <p14:creationId xmlns:p14="http://schemas.microsoft.com/office/powerpoint/2010/main" val="35724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19</a:t>
            </a:fld>
            <a:endParaRPr lang="en-GB"/>
          </a:p>
        </p:txBody>
      </p:sp>
    </p:spTree>
    <p:extLst>
      <p:ext uri="{BB962C8B-B14F-4D97-AF65-F5344CB8AC3E}">
        <p14:creationId xmlns:p14="http://schemas.microsoft.com/office/powerpoint/2010/main" val="310318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800" dirty="0" smtClean="0"/>
              <a:t>What</a:t>
            </a:r>
            <a:r>
              <a:rPr lang="en-GB" sz="1800" baseline="0" dirty="0" smtClean="0"/>
              <a:t> does the English curriculum include? </a:t>
            </a:r>
          </a:p>
          <a:p>
            <a:endParaRPr lang="en-GB" sz="1800" baseline="0" dirty="0" smtClean="0"/>
          </a:p>
          <a:p>
            <a:r>
              <a:rPr lang="en-GB" sz="1800" baseline="0" dirty="0" smtClean="0"/>
              <a:t>Reading -  decoding words and comprehension. </a:t>
            </a:r>
          </a:p>
          <a:p>
            <a:r>
              <a:rPr lang="en-GB" sz="1800" baseline="0" dirty="0" smtClean="0"/>
              <a:t>  </a:t>
            </a:r>
          </a:p>
          <a:p>
            <a:r>
              <a:rPr lang="en-GB" sz="1800" baseline="0" dirty="0" smtClean="0"/>
              <a:t>Writing – composition  - how pieces of writing are put together.</a:t>
            </a:r>
          </a:p>
          <a:p>
            <a:r>
              <a:rPr lang="en-GB" sz="1800" baseline="0" dirty="0" smtClean="0"/>
              <a:t>             - vocabulary -  the words used in writing </a:t>
            </a:r>
          </a:p>
          <a:p>
            <a:r>
              <a:rPr lang="en-GB" sz="1800" baseline="0" dirty="0" smtClean="0"/>
              <a:t>                                      related vocab / moving from simple everyday words into more creative and interesting vocabulary. </a:t>
            </a:r>
          </a:p>
          <a:p>
            <a:r>
              <a:rPr lang="en-GB" sz="1800" baseline="0" dirty="0" smtClean="0"/>
              <a:t>Spelling</a:t>
            </a:r>
          </a:p>
          <a:p>
            <a:r>
              <a:rPr lang="en-GB" sz="1800" baseline="0" dirty="0" smtClean="0"/>
              <a:t> </a:t>
            </a:r>
          </a:p>
          <a:p>
            <a:r>
              <a:rPr lang="en-GB" sz="1800" baseline="0" dirty="0" smtClean="0"/>
              <a:t>Punctuation  -  full stop, capital letter, comma, exclamation mark, question mark, apostrophes for omissions and possession.  </a:t>
            </a:r>
          </a:p>
          <a:p>
            <a:endParaRPr lang="en-GB" sz="1800" baseline="0" dirty="0" smtClean="0"/>
          </a:p>
          <a:p>
            <a:r>
              <a:rPr lang="en-GB" sz="1800" baseline="0" dirty="0" smtClean="0"/>
              <a:t>Grammar   –    The study of how words are used to make sentences. </a:t>
            </a:r>
          </a:p>
          <a:p>
            <a:endParaRPr lang="en-GB" sz="1800" baseline="0" dirty="0" smtClean="0"/>
          </a:p>
          <a:p>
            <a:r>
              <a:rPr lang="en-GB" sz="1800" baseline="0" dirty="0" smtClean="0"/>
              <a:t>Handwriting &amp; Presentation  -  letter formation / size / orientation / ascenders / descenders.   </a:t>
            </a:r>
          </a:p>
          <a:p>
            <a:endParaRPr lang="en-GB" sz="1800" baseline="0" dirty="0" smtClean="0"/>
          </a:p>
          <a:p>
            <a:r>
              <a:rPr lang="en-GB" sz="1800" baseline="0" dirty="0" smtClean="0"/>
              <a:t>Speaking and Listening – Drama </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2</a:t>
            </a:fld>
            <a:endParaRPr lang="en-GB"/>
          </a:p>
        </p:txBody>
      </p:sp>
    </p:spTree>
    <p:extLst>
      <p:ext uri="{BB962C8B-B14F-4D97-AF65-F5344CB8AC3E}">
        <p14:creationId xmlns:p14="http://schemas.microsoft.com/office/powerpoint/2010/main" val="53095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20</a:t>
            </a:fld>
            <a:endParaRPr lang="en-GB"/>
          </a:p>
        </p:txBody>
      </p:sp>
    </p:spTree>
    <p:extLst>
      <p:ext uri="{BB962C8B-B14F-4D97-AF65-F5344CB8AC3E}">
        <p14:creationId xmlns:p14="http://schemas.microsoft.com/office/powerpoint/2010/main" val="120875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sz="1800" dirty="0" smtClean="0"/>
              <a:t>HAND OUT PAPER 2 </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21</a:t>
            </a:fld>
            <a:endParaRPr lang="en-GB"/>
          </a:p>
        </p:txBody>
      </p:sp>
    </p:spTree>
    <p:extLst>
      <p:ext uri="{BB962C8B-B14F-4D97-AF65-F5344CB8AC3E}">
        <p14:creationId xmlns:p14="http://schemas.microsoft.com/office/powerpoint/2010/main" val="412551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22</a:t>
            </a:fld>
            <a:endParaRPr lang="en-GB"/>
          </a:p>
        </p:txBody>
      </p:sp>
    </p:spTree>
    <p:extLst>
      <p:ext uri="{BB962C8B-B14F-4D97-AF65-F5344CB8AC3E}">
        <p14:creationId xmlns:p14="http://schemas.microsoft.com/office/powerpoint/2010/main" val="128510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23</a:t>
            </a:fld>
            <a:endParaRPr lang="en-GB"/>
          </a:p>
        </p:txBody>
      </p:sp>
    </p:spTree>
    <p:extLst>
      <p:ext uri="{BB962C8B-B14F-4D97-AF65-F5344CB8AC3E}">
        <p14:creationId xmlns:p14="http://schemas.microsoft.com/office/powerpoint/2010/main" val="111324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24</a:t>
            </a:fld>
            <a:endParaRPr lang="en-GB"/>
          </a:p>
        </p:txBody>
      </p:sp>
    </p:spTree>
    <p:extLst>
      <p:ext uri="{BB962C8B-B14F-4D97-AF65-F5344CB8AC3E}">
        <p14:creationId xmlns:p14="http://schemas.microsoft.com/office/powerpoint/2010/main" val="3370028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25</a:t>
            </a:fld>
            <a:endParaRPr lang="en-GB"/>
          </a:p>
        </p:txBody>
      </p:sp>
    </p:spTree>
    <p:extLst>
      <p:ext uri="{BB962C8B-B14F-4D97-AF65-F5344CB8AC3E}">
        <p14:creationId xmlns:p14="http://schemas.microsoft.com/office/powerpoint/2010/main" val="37505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26</a:t>
            </a:fld>
            <a:endParaRPr lang="en-GB"/>
          </a:p>
        </p:txBody>
      </p:sp>
    </p:spTree>
    <p:extLst>
      <p:ext uri="{BB962C8B-B14F-4D97-AF65-F5344CB8AC3E}">
        <p14:creationId xmlns:p14="http://schemas.microsoft.com/office/powerpoint/2010/main" val="106503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27</a:t>
            </a:fld>
            <a:endParaRPr lang="en-GB"/>
          </a:p>
        </p:txBody>
      </p:sp>
    </p:spTree>
    <p:extLst>
      <p:ext uri="{BB962C8B-B14F-4D97-AF65-F5344CB8AC3E}">
        <p14:creationId xmlns:p14="http://schemas.microsoft.com/office/powerpoint/2010/main" val="277397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28</a:t>
            </a:fld>
            <a:endParaRPr lang="en-GB"/>
          </a:p>
        </p:txBody>
      </p:sp>
    </p:spTree>
    <p:extLst>
      <p:ext uri="{BB962C8B-B14F-4D97-AF65-F5344CB8AC3E}">
        <p14:creationId xmlns:p14="http://schemas.microsoft.com/office/powerpoint/2010/main" val="999861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endParaRPr lang="en-GB" baseline="0" dirty="0" smtClean="0"/>
          </a:p>
          <a:p>
            <a:endParaRPr lang="en-GB" baseline="0" dirty="0" smtClean="0"/>
          </a:p>
          <a:p>
            <a:r>
              <a:rPr lang="en-GB" baseline="0" dirty="0" smtClean="0"/>
              <a:t>‘On Wednesday’.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29</a:t>
            </a:fld>
            <a:endParaRPr lang="en-GB"/>
          </a:p>
        </p:txBody>
      </p:sp>
    </p:spTree>
    <p:extLst>
      <p:ext uri="{BB962C8B-B14F-4D97-AF65-F5344CB8AC3E}">
        <p14:creationId xmlns:p14="http://schemas.microsoft.com/office/powerpoint/2010/main" val="40132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600" dirty="0" smtClean="0"/>
              <a:t>So</a:t>
            </a:r>
            <a:r>
              <a:rPr lang="en-GB" sz="1600" baseline="0" dirty="0" smtClean="0"/>
              <a:t> By the end of Year 2 children sit the SAT’S tests</a:t>
            </a:r>
          </a:p>
          <a:p>
            <a:endParaRPr lang="en-GB" sz="1600" baseline="0" dirty="0" smtClean="0"/>
          </a:p>
          <a:p>
            <a:r>
              <a:rPr lang="en-GB" sz="1600" baseline="0" dirty="0" smtClean="0"/>
              <a:t>These are statutory assessments which take place throughout the month of May.</a:t>
            </a:r>
          </a:p>
          <a:p>
            <a:endParaRPr lang="en-GB" baseline="0" dirty="0" smtClean="0"/>
          </a:p>
        </p:txBody>
      </p:sp>
      <p:sp>
        <p:nvSpPr>
          <p:cNvPr id="4" name="Slide Number Placeholder 3"/>
          <p:cNvSpPr>
            <a:spLocks noGrp="1"/>
          </p:cNvSpPr>
          <p:nvPr>
            <p:ph type="sldNum" sz="quarter" idx="10"/>
          </p:nvPr>
        </p:nvSpPr>
        <p:spPr/>
        <p:txBody>
          <a:bodyPr/>
          <a:lstStyle/>
          <a:p>
            <a:fld id="{FE336471-C3C5-4BAC-A49D-DD6BEF740E2A}" type="slidenum">
              <a:rPr lang="en-GB" smtClean="0"/>
              <a:t>3</a:t>
            </a:fld>
            <a:endParaRPr lang="en-GB"/>
          </a:p>
        </p:txBody>
      </p:sp>
    </p:spTree>
    <p:extLst>
      <p:ext uri="{BB962C8B-B14F-4D97-AF65-F5344CB8AC3E}">
        <p14:creationId xmlns:p14="http://schemas.microsoft.com/office/powerpoint/2010/main" val="3245877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30</a:t>
            </a:fld>
            <a:endParaRPr lang="en-GB"/>
          </a:p>
        </p:txBody>
      </p:sp>
    </p:spTree>
    <p:extLst>
      <p:ext uri="{BB962C8B-B14F-4D97-AF65-F5344CB8AC3E}">
        <p14:creationId xmlns:p14="http://schemas.microsoft.com/office/powerpoint/2010/main" val="4107890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31</a:t>
            </a:fld>
            <a:endParaRPr lang="en-GB"/>
          </a:p>
        </p:txBody>
      </p:sp>
    </p:spTree>
    <p:extLst>
      <p:ext uri="{BB962C8B-B14F-4D97-AF65-F5344CB8AC3E}">
        <p14:creationId xmlns:p14="http://schemas.microsoft.com/office/powerpoint/2010/main" val="11916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32</a:t>
            </a:fld>
            <a:endParaRPr lang="en-GB"/>
          </a:p>
        </p:txBody>
      </p:sp>
    </p:spTree>
    <p:extLst>
      <p:ext uri="{BB962C8B-B14F-4D97-AF65-F5344CB8AC3E}">
        <p14:creationId xmlns:p14="http://schemas.microsoft.com/office/powerpoint/2010/main" val="357958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33</a:t>
            </a:fld>
            <a:endParaRPr lang="en-GB"/>
          </a:p>
        </p:txBody>
      </p:sp>
    </p:spTree>
    <p:extLst>
      <p:ext uri="{BB962C8B-B14F-4D97-AF65-F5344CB8AC3E}">
        <p14:creationId xmlns:p14="http://schemas.microsoft.com/office/powerpoint/2010/main" val="2525749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34</a:t>
            </a:fld>
            <a:endParaRPr lang="en-GB"/>
          </a:p>
        </p:txBody>
      </p:sp>
    </p:spTree>
    <p:extLst>
      <p:ext uri="{BB962C8B-B14F-4D97-AF65-F5344CB8AC3E}">
        <p14:creationId xmlns:p14="http://schemas.microsoft.com/office/powerpoint/2010/main" val="3357383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dirty="0" smtClean="0"/>
              <a:t> </a:t>
            </a:r>
            <a:r>
              <a:rPr lang="en-GB" dirty="0" err="1" smtClean="0"/>
              <a:t>Ch</a:t>
            </a:r>
            <a:r>
              <a:rPr lang="en-GB" dirty="0" smtClean="0"/>
              <a:t> are untimed for this.  Told</a:t>
            </a:r>
            <a:r>
              <a:rPr lang="en-GB" baseline="0" dirty="0" smtClean="0"/>
              <a:t> the word, then re-told as part of a sentence and then the word is repeated again.  </a:t>
            </a:r>
          </a:p>
          <a:p>
            <a:r>
              <a:rPr lang="en-GB" baseline="0" dirty="0" err="1" smtClean="0"/>
              <a:t>Ch</a:t>
            </a:r>
            <a:r>
              <a:rPr lang="en-GB" baseline="0" dirty="0" smtClean="0"/>
              <a:t> obviously have to write very carefully so that we can clearly see the spelling of the word.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35</a:t>
            </a:fld>
            <a:endParaRPr lang="en-GB"/>
          </a:p>
        </p:txBody>
      </p:sp>
    </p:spTree>
    <p:extLst>
      <p:ext uri="{BB962C8B-B14F-4D97-AF65-F5344CB8AC3E}">
        <p14:creationId xmlns:p14="http://schemas.microsoft.com/office/powerpoint/2010/main" val="182788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36</a:t>
            </a:fld>
            <a:endParaRPr lang="en-GB"/>
          </a:p>
        </p:txBody>
      </p:sp>
    </p:spTree>
    <p:extLst>
      <p:ext uri="{BB962C8B-B14F-4D97-AF65-F5344CB8AC3E}">
        <p14:creationId xmlns:p14="http://schemas.microsoft.com/office/powerpoint/2010/main" val="4165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800" dirty="0" smtClean="0"/>
              <a:t>So by the end of Year 2  </a:t>
            </a:r>
          </a:p>
          <a:p>
            <a:r>
              <a:rPr lang="en-GB" sz="1800" dirty="0" smtClean="0"/>
              <a:t>The average child ideally meets the EXPECTED STANDARD and</a:t>
            </a:r>
            <a:r>
              <a:rPr lang="en-GB" sz="1800" baseline="0" dirty="0" smtClean="0"/>
              <a:t> are judged to be WORKING AT EXPECTED STANDARD.</a:t>
            </a:r>
          </a:p>
          <a:p>
            <a:endParaRPr lang="en-GB" sz="1800" baseline="0" dirty="0" smtClean="0"/>
          </a:p>
          <a:p>
            <a:r>
              <a:rPr lang="en-GB" sz="1800" baseline="0" dirty="0" smtClean="0"/>
              <a:t>Children who achieve more highly reach GREATER DEPTHS </a:t>
            </a:r>
          </a:p>
          <a:p>
            <a:endParaRPr lang="en-GB" sz="1800" baseline="0" dirty="0" smtClean="0"/>
          </a:p>
          <a:p>
            <a:r>
              <a:rPr lang="en-GB" sz="1800" baseline="0" dirty="0" smtClean="0"/>
              <a:t>those who are making slower progress continue to WORK TOAWARDS EXPECTED STANDARD. </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4</a:t>
            </a:fld>
            <a:endParaRPr lang="en-GB"/>
          </a:p>
        </p:txBody>
      </p:sp>
    </p:spTree>
    <p:extLst>
      <p:ext uri="{BB962C8B-B14F-4D97-AF65-F5344CB8AC3E}">
        <p14:creationId xmlns:p14="http://schemas.microsoft.com/office/powerpoint/2010/main" val="181469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FE336471-C3C5-4BAC-A49D-DD6BEF740E2A}" type="slidenum">
              <a:rPr lang="en-GB" smtClean="0"/>
              <a:t>5</a:t>
            </a:fld>
            <a:endParaRPr lang="en-GB"/>
          </a:p>
        </p:txBody>
      </p:sp>
    </p:spTree>
    <p:extLst>
      <p:ext uri="{BB962C8B-B14F-4D97-AF65-F5344CB8AC3E}">
        <p14:creationId xmlns:p14="http://schemas.microsoft.com/office/powerpoint/2010/main" val="17877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800" dirty="0" smtClean="0"/>
              <a:t>CO-ORDINATION  -  AND /  BUT / OR   </a:t>
            </a:r>
          </a:p>
          <a:p>
            <a:r>
              <a:rPr lang="en-GB" sz="1800" dirty="0" smtClean="0"/>
              <a:t>                                   These</a:t>
            </a:r>
            <a:r>
              <a:rPr lang="en-GB" sz="1800" baseline="0" dirty="0" smtClean="0"/>
              <a:t> are words used to join together two clauses in a sentence.  The clauses make sense on their own!</a:t>
            </a:r>
          </a:p>
          <a:p>
            <a:endParaRPr lang="en-GB" sz="1800" baseline="0" dirty="0" smtClean="0"/>
          </a:p>
          <a:p>
            <a:r>
              <a:rPr lang="en-GB" sz="1800" baseline="0" dirty="0" smtClean="0"/>
              <a:t>SUBORDINATION  - A subordinate clause contains a subject and a verb but it needs to be attached to a main clause because it cannot make sense on its own  </a:t>
            </a:r>
            <a:r>
              <a:rPr lang="en-GB" sz="1800" baseline="0" dirty="0" err="1" smtClean="0"/>
              <a:t>eg</a:t>
            </a:r>
            <a:endParaRPr lang="en-GB" sz="1800" baseline="0" dirty="0" smtClean="0"/>
          </a:p>
          <a:p>
            <a:r>
              <a:rPr lang="en-GB" sz="1800" baseline="0" dirty="0" smtClean="0"/>
              <a:t>                                                   I first met her in Paris       where                 I lived as a small child.</a:t>
            </a:r>
          </a:p>
          <a:p>
            <a:r>
              <a:rPr lang="en-GB" sz="1800" baseline="0" dirty="0" smtClean="0"/>
              <a:t>                                                       Main Clause                 connective            subordinate clause (doesn’t make sense on own)</a:t>
            </a:r>
          </a:p>
          <a:p>
            <a:endParaRPr lang="en-GB" sz="1800" baseline="0" dirty="0" smtClean="0"/>
          </a:p>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6</a:t>
            </a:fld>
            <a:endParaRPr lang="en-GB"/>
          </a:p>
        </p:txBody>
      </p:sp>
    </p:spTree>
    <p:extLst>
      <p:ext uri="{BB962C8B-B14F-4D97-AF65-F5344CB8AC3E}">
        <p14:creationId xmlns:p14="http://schemas.microsoft.com/office/powerpoint/2010/main" val="137092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1600" dirty="0" smtClean="0"/>
              <a:t>EDITING</a:t>
            </a:r>
            <a:r>
              <a:rPr lang="en-GB" sz="1600" baseline="0" dirty="0" smtClean="0"/>
              <a:t>  &amp; SELF CORRECTING</a:t>
            </a:r>
          </a:p>
          <a:p>
            <a:endParaRPr lang="en-GB" sz="1600" baseline="0" dirty="0" smtClean="0"/>
          </a:p>
          <a:p>
            <a:r>
              <a:rPr lang="en-GB" sz="1600" baseline="0" dirty="0" smtClean="0"/>
              <a:t>SPELLING – NO EXCEPTIONS </a:t>
            </a:r>
            <a:endParaRPr lang="en-GB" sz="1600" dirty="0"/>
          </a:p>
        </p:txBody>
      </p:sp>
      <p:sp>
        <p:nvSpPr>
          <p:cNvPr id="4" name="Slide Number Placeholder 3"/>
          <p:cNvSpPr>
            <a:spLocks noGrp="1"/>
          </p:cNvSpPr>
          <p:nvPr>
            <p:ph type="sldNum" sz="quarter" idx="10"/>
          </p:nvPr>
        </p:nvSpPr>
        <p:spPr/>
        <p:txBody>
          <a:bodyPr/>
          <a:lstStyle/>
          <a:p>
            <a:fld id="{FE336471-C3C5-4BAC-A49D-DD6BEF740E2A}" type="slidenum">
              <a:rPr lang="en-GB" smtClean="0"/>
              <a:t>7</a:t>
            </a:fld>
            <a:endParaRPr lang="en-GB"/>
          </a:p>
        </p:txBody>
      </p:sp>
    </p:spTree>
    <p:extLst>
      <p:ext uri="{BB962C8B-B14F-4D97-AF65-F5344CB8AC3E}">
        <p14:creationId xmlns:p14="http://schemas.microsoft.com/office/powerpoint/2010/main" val="25904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lstStyle/>
          <a:p>
            <a:r>
              <a:rPr lang="en-GB" sz="2000" b="1" dirty="0" smtClean="0">
                <a:latin typeface="SassoonPrimaryInfant" pitchFamily="2" charset="0"/>
              </a:rPr>
              <a:t>So… what does the ‘expected standard’ look like in writing?</a:t>
            </a:r>
          </a:p>
          <a:p>
            <a:endParaRPr lang="en-GB" sz="1800" dirty="0" smtClean="0">
              <a:latin typeface="Comic Sans MS" panose="030F0702030302020204" pitchFamily="66" charset="0"/>
            </a:endParaRPr>
          </a:p>
          <a:p>
            <a:r>
              <a:rPr lang="en-GB" sz="1800" dirty="0" smtClean="0"/>
              <a:t>COMPOSITION = HOW THE WRITING IS</a:t>
            </a:r>
            <a:r>
              <a:rPr lang="en-GB" sz="1800" baseline="0" dirty="0" smtClean="0"/>
              <a:t> PUT TOGETHER. </a:t>
            </a:r>
          </a:p>
          <a:p>
            <a:endParaRPr lang="en-GB" sz="1800" baseline="0" dirty="0" smtClean="0"/>
          </a:p>
          <a:p>
            <a:r>
              <a:rPr lang="en-GB" sz="1800" baseline="0" dirty="0" smtClean="0"/>
              <a:t>ADVERBIALS – </a:t>
            </a:r>
          </a:p>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8</a:t>
            </a:fld>
            <a:endParaRPr lang="en-GB"/>
          </a:p>
        </p:txBody>
      </p:sp>
    </p:spTree>
    <p:extLst>
      <p:ext uri="{BB962C8B-B14F-4D97-AF65-F5344CB8AC3E}">
        <p14:creationId xmlns:p14="http://schemas.microsoft.com/office/powerpoint/2010/main" val="156361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sz="1800" dirty="0" smtClean="0"/>
              <a:t>PRESENT TENSE (OPENS) </a:t>
            </a:r>
          </a:p>
          <a:p>
            <a:endParaRPr lang="en-GB" sz="1800" dirty="0" smtClean="0"/>
          </a:p>
          <a:p>
            <a:r>
              <a:rPr lang="en-GB" sz="1800" dirty="0" smtClean="0"/>
              <a:t>PAST TENSE – THROUGHOUT</a:t>
            </a:r>
          </a:p>
          <a:p>
            <a:endParaRPr lang="en-GB" sz="1800" dirty="0" smtClean="0"/>
          </a:p>
          <a:p>
            <a:r>
              <a:rPr lang="en-GB" sz="1800" dirty="0" smtClean="0"/>
              <a:t>CONJUNCTIONS – ‘AND’ </a:t>
            </a:r>
          </a:p>
          <a:p>
            <a:endParaRPr lang="en-GB" sz="1800" dirty="0" smtClean="0"/>
          </a:p>
          <a:p>
            <a:r>
              <a:rPr lang="en-GB" sz="1800" dirty="0" smtClean="0"/>
              <a:t>PUNCTUATION      FULL STOPS  / CAPS  /  QUESTION MARKS /</a:t>
            </a:r>
            <a:r>
              <a:rPr lang="en-GB" sz="1800" baseline="0" dirty="0" smtClean="0"/>
              <a:t> EXCLAMATION MARKS   </a:t>
            </a:r>
            <a:endParaRPr lang="en-GB" sz="1800" dirty="0"/>
          </a:p>
        </p:txBody>
      </p:sp>
      <p:sp>
        <p:nvSpPr>
          <p:cNvPr id="4" name="Slide Number Placeholder 3"/>
          <p:cNvSpPr>
            <a:spLocks noGrp="1"/>
          </p:cNvSpPr>
          <p:nvPr>
            <p:ph type="sldNum" sz="quarter" idx="10"/>
          </p:nvPr>
        </p:nvSpPr>
        <p:spPr/>
        <p:txBody>
          <a:bodyPr/>
          <a:lstStyle/>
          <a:p>
            <a:fld id="{FE336471-C3C5-4BAC-A49D-DD6BEF740E2A}" type="slidenum">
              <a:rPr lang="en-GB" smtClean="0"/>
              <a:t>9</a:t>
            </a:fld>
            <a:endParaRPr lang="en-GB"/>
          </a:p>
        </p:txBody>
      </p:sp>
    </p:spTree>
    <p:extLst>
      <p:ext uri="{BB962C8B-B14F-4D97-AF65-F5344CB8AC3E}">
        <p14:creationId xmlns:p14="http://schemas.microsoft.com/office/powerpoint/2010/main" val="208229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5F01E4B1-6617-485D-BF1B-96A3A22C35DB}"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6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374017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2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90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14880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16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06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07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6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259177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17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208179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57593C-26DE-4310-88CA-C10213F5479A}" type="datetimeFigureOut">
              <a:rPr lang="en-GB" smtClean="0"/>
              <a:t>03/04/2019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01E4B1-6617-485D-BF1B-96A3A22C35DB}"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40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57593C-26DE-4310-88CA-C10213F5479A}" type="datetimeFigureOut">
              <a:rPr lang="en-GB" smtClean="0"/>
              <a:t>03/04/2019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75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7593C-26DE-4310-88CA-C10213F5479A}" type="datetimeFigureOut">
              <a:rPr lang="en-GB" smtClean="0"/>
              <a:t>03/04/2019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2250362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29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113180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57593C-26DE-4310-88CA-C10213F5479A}" type="datetimeFigureOut">
              <a:rPr lang="en-GB" smtClean="0"/>
              <a:t>03/04/2019</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01E4B1-6617-485D-BF1B-96A3A22C35DB}" type="slidenum">
              <a:rPr lang="en-GB" smtClean="0"/>
              <a:t>‹#›</a:t>
            </a:fld>
            <a:endParaRPr lang="en-GB"/>
          </a:p>
        </p:txBody>
      </p:sp>
    </p:spTree>
    <p:extLst>
      <p:ext uri="{BB962C8B-B14F-4D97-AF65-F5344CB8AC3E}">
        <p14:creationId xmlns:p14="http://schemas.microsoft.com/office/powerpoint/2010/main" val="17952425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v3XOsTF33Y"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7416824" cy="1569660"/>
          </a:xfrm>
          <a:prstGeom prst="rect">
            <a:avLst/>
          </a:prstGeom>
          <a:noFill/>
        </p:spPr>
        <p:txBody>
          <a:bodyPr wrap="square" rtlCol="0">
            <a:spAutoFit/>
          </a:bodyPr>
          <a:lstStyle/>
          <a:p>
            <a:pPr algn="ctr"/>
            <a:r>
              <a:rPr lang="en-GB" sz="4800" b="1" dirty="0" smtClean="0">
                <a:latin typeface="SassoonPrimaryInfant" pitchFamily="2" charset="0"/>
              </a:rPr>
              <a:t>KS1 English at </a:t>
            </a:r>
          </a:p>
          <a:p>
            <a:pPr algn="ctr"/>
            <a:r>
              <a:rPr lang="en-GB" sz="4800" b="1" dirty="0" err="1" smtClean="0">
                <a:latin typeface="SassoonPrimaryInfant" pitchFamily="2" charset="0"/>
              </a:rPr>
              <a:t>Cranwell</a:t>
            </a:r>
            <a:r>
              <a:rPr lang="en-GB" sz="4800" b="1" dirty="0" smtClean="0">
                <a:latin typeface="SassoonPrimaryInfant" pitchFamily="2" charset="0"/>
              </a:rPr>
              <a:t> Primary School</a:t>
            </a:r>
            <a:endParaRPr lang="en-GB" sz="4800" b="1" dirty="0">
              <a:latin typeface="SassoonPrimaryInfant" pitchFamily="2" charset="0"/>
            </a:endParaRPr>
          </a:p>
        </p:txBody>
      </p:sp>
      <p:pic>
        <p:nvPicPr>
          <p:cNvPr id="1028" name="Picture 4" descr="http://www.cranwell.lincs.sch.uk/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90" y="2996952"/>
            <a:ext cx="2983979" cy="2983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980932"/>
            <a:ext cx="6984776" cy="307777"/>
          </a:xfrm>
          <a:prstGeom prst="rect">
            <a:avLst/>
          </a:prstGeom>
          <a:noFill/>
        </p:spPr>
        <p:txBody>
          <a:bodyPr wrap="square" rtlCol="0">
            <a:spAutoFit/>
          </a:bodyPr>
          <a:lstStyle/>
          <a:p>
            <a:r>
              <a:rPr lang="en-GB" sz="1400" dirty="0" smtClean="0"/>
              <a:t>Please note some of this information has been directly copied from original SATs papers 2018.</a:t>
            </a:r>
            <a:endParaRPr lang="en-GB" sz="1400" dirty="0"/>
          </a:p>
        </p:txBody>
      </p:sp>
    </p:spTree>
    <p:extLst>
      <p:ext uri="{BB962C8B-B14F-4D97-AF65-F5344CB8AC3E}">
        <p14:creationId xmlns:p14="http://schemas.microsoft.com/office/powerpoint/2010/main" val="40164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476672"/>
            <a:ext cx="7416824" cy="1077218"/>
          </a:xfrm>
          <a:prstGeom prst="rect">
            <a:avLst/>
          </a:prstGeom>
          <a:noFill/>
        </p:spPr>
        <p:txBody>
          <a:bodyPr wrap="square" rtlCol="0">
            <a:spAutoFit/>
          </a:bodyPr>
          <a:lstStyle/>
          <a:p>
            <a:r>
              <a:rPr lang="en-GB" sz="3200" b="1" dirty="0" smtClean="0">
                <a:latin typeface="SassoonPrimaryInfant" pitchFamily="2" charset="0"/>
              </a:rPr>
              <a:t>What makes this piece of writing the ‘expected standard’?  </a:t>
            </a:r>
            <a:endParaRPr lang="en-GB" sz="3200" b="1" dirty="0">
              <a:latin typeface="SassoonPrimaryInfant" pitchFamily="2" charset="0"/>
            </a:endParaRPr>
          </a:p>
        </p:txBody>
      </p:sp>
      <p:sp>
        <p:nvSpPr>
          <p:cNvPr id="3" name="TextBox 2"/>
          <p:cNvSpPr txBox="1"/>
          <p:nvPr/>
        </p:nvSpPr>
        <p:spPr>
          <a:xfrm>
            <a:off x="755576" y="1916832"/>
            <a:ext cx="7344816" cy="4154984"/>
          </a:xfrm>
          <a:prstGeom prst="rect">
            <a:avLst/>
          </a:prstGeom>
          <a:noFill/>
        </p:spPr>
        <p:txBody>
          <a:bodyPr wrap="square" rtlCol="0">
            <a:spAutoFit/>
          </a:bodyPr>
          <a:lstStyle/>
          <a:p>
            <a:r>
              <a:rPr lang="en-GB" sz="2400" b="1" dirty="0" smtClean="0">
                <a:latin typeface="SassoonPrimaryInfant" pitchFamily="2" charset="0"/>
              </a:rPr>
              <a:t>TRANSCRIPT:</a:t>
            </a:r>
          </a:p>
          <a:p>
            <a:endParaRPr lang="en-GB" sz="2000" dirty="0">
              <a:latin typeface="SassoonPrimaryInfant" pitchFamily="2" charset="0"/>
            </a:endParaRPr>
          </a:p>
          <a:p>
            <a:pPr marL="285750" indent="-285750">
              <a:buFont typeface="Wingdings" panose="05000000000000000000" pitchFamily="2" charset="2"/>
              <a:buChar char="ü"/>
            </a:pPr>
            <a:r>
              <a:rPr lang="en-GB" sz="2000" dirty="0" smtClean="0">
                <a:latin typeface="SassoonPrimaryInfant" pitchFamily="2" charset="0"/>
              </a:rPr>
              <a:t>Capital letters are mostly of correct size, orientation and in relationship to one another and to lower case letters.</a:t>
            </a:r>
          </a:p>
          <a:p>
            <a:pPr marL="285750" indent="-285750">
              <a:buFont typeface="Wingdings" panose="05000000000000000000" pitchFamily="2" charset="2"/>
              <a:buChar char="ü"/>
            </a:pPr>
            <a:r>
              <a:rPr lang="en-GB" sz="2000" dirty="0" smtClean="0">
                <a:latin typeface="SassoonPrimaryInfant" pitchFamily="2" charset="0"/>
              </a:rPr>
              <a:t>Handwriting is well-formed and lower case letters are consistent in size. </a:t>
            </a:r>
          </a:p>
          <a:p>
            <a:pPr marL="285750" indent="-285750">
              <a:buFont typeface="Wingdings" panose="05000000000000000000" pitchFamily="2" charset="2"/>
              <a:buChar char="ü"/>
            </a:pPr>
            <a:r>
              <a:rPr lang="en-GB" sz="2000" dirty="0" smtClean="0">
                <a:latin typeface="SassoonPrimaryInfant" pitchFamily="2" charset="0"/>
              </a:rPr>
              <a:t>Diagonal and horizontal strokes needed to join some letters are very clear. </a:t>
            </a:r>
          </a:p>
          <a:p>
            <a:pPr marL="285750" indent="-285750">
              <a:buFont typeface="Wingdings" panose="05000000000000000000" pitchFamily="2" charset="2"/>
              <a:buChar char="ü"/>
            </a:pPr>
            <a:r>
              <a:rPr lang="en-GB" sz="2000" dirty="0" smtClean="0">
                <a:latin typeface="SassoonPrimaryInfant" pitchFamily="2" charset="0"/>
              </a:rPr>
              <a:t>The spacing between words reflects the size of the letters. </a:t>
            </a:r>
          </a:p>
          <a:p>
            <a:pPr marL="285750" indent="-285750">
              <a:buFont typeface="Wingdings" panose="05000000000000000000" pitchFamily="2" charset="2"/>
              <a:buChar char="ü"/>
            </a:pPr>
            <a:r>
              <a:rPr lang="en-GB" sz="2000" dirty="0" smtClean="0">
                <a:latin typeface="SassoonPrimaryInfant" pitchFamily="2" charset="0"/>
              </a:rPr>
              <a:t>Many words are spelt correctly.</a:t>
            </a:r>
          </a:p>
          <a:p>
            <a:pPr marL="285750" indent="-285750">
              <a:buFont typeface="Wingdings" panose="05000000000000000000" pitchFamily="2" charset="2"/>
              <a:buChar char="ü"/>
            </a:pPr>
            <a:r>
              <a:rPr lang="en-GB" sz="2000" dirty="0" smtClean="0">
                <a:latin typeface="SassoonPrimaryInfant" pitchFamily="2" charset="0"/>
              </a:rPr>
              <a:t>Many Year 1 and Year 2 common exception words are spelt correctly. </a:t>
            </a:r>
          </a:p>
          <a:p>
            <a:pPr marL="285750" indent="-285750">
              <a:buFont typeface="Wingdings" panose="05000000000000000000" pitchFamily="2" charset="2"/>
              <a:buChar char="ü"/>
            </a:pPr>
            <a:r>
              <a:rPr lang="en-GB" sz="2000" dirty="0" smtClean="0">
                <a:latin typeface="SassoonPrimaryInfant" pitchFamily="2" charset="0"/>
              </a:rPr>
              <a:t>The digit 3 is correct size in relation to the lower case letters.  </a:t>
            </a:r>
            <a:endParaRPr lang="en-GB" sz="2000" dirty="0">
              <a:latin typeface="SassoonPrimaryInfant" pitchFamily="2" charset="0"/>
            </a:endParaRPr>
          </a:p>
        </p:txBody>
      </p:sp>
    </p:spTree>
    <p:extLst>
      <p:ext uri="{BB962C8B-B14F-4D97-AF65-F5344CB8AC3E}">
        <p14:creationId xmlns:p14="http://schemas.microsoft.com/office/powerpoint/2010/main" val="1098924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416824" cy="1077218"/>
          </a:xfrm>
          <a:prstGeom prst="rect">
            <a:avLst/>
          </a:prstGeom>
          <a:noFill/>
        </p:spPr>
        <p:txBody>
          <a:bodyPr wrap="square" rtlCol="0">
            <a:spAutoFit/>
          </a:bodyPr>
          <a:lstStyle/>
          <a:p>
            <a:r>
              <a:rPr lang="en-GB" sz="3200" b="1" dirty="0" smtClean="0">
                <a:latin typeface="SassoonPrimaryInfant" pitchFamily="2" charset="0"/>
              </a:rPr>
              <a:t>How do we support the children to reach this ‘expected standard’?  </a:t>
            </a:r>
            <a:endParaRPr lang="en-GB" sz="3200" b="1" dirty="0">
              <a:latin typeface="SassoonPrimaryInfant" pitchFamily="2" charset="0"/>
            </a:endParaRPr>
          </a:p>
        </p:txBody>
      </p:sp>
      <p:sp>
        <p:nvSpPr>
          <p:cNvPr id="3" name="TextBox 2"/>
          <p:cNvSpPr txBox="1"/>
          <p:nvPr/>
        </p:nvSpPr>
        <p:spPr>
          <a:xfrm>
            <a:off x="827584" y="2132856"/>
            <a:ext cx="7632848" cy="2862322"/>
          </a:xfrm>
          <a:prstGeom prst="rect">
            <a:avLst/>
          </a:prstGeom>
          <a:noFill/>
        </p:spPr>
        <p:txBody>
          <a:bodyPr wrap="square" rtlCol="0">
            <a:spAutoFit/>
          </a:bodyPr>
          <a:lstStyle/>
          <a:p>
            <a:pPr marL="342900" indent="-342900">
              <a:buAutoNum type="arabicPeriod"/>
            </a:pPr>
            <a:r>
              <a:rPr lang="en-GB" sz="2000" dirty="0" smtClean="0">
                <a:latin typeface="SassoonPrimaryInfant" pitchFamily="2" charset="0"/>
              </a:rPr>
              <a:t> Share lots of books which emulate the particular text type. </a:t>
            </a:r>
          </a:p>
          <a:p>
            <a:pPr marL="342900" indent="-342900">
              <a:buAutoNum type="arabicPeriod"/>
            </a:pPr>
            <a:r>
              <a:rPr lang="en-GB" sz="2000" dirty="0" smtClean="0">
                <a:latin typeface="SassoonPrimaryInfant" pitchFamily="2" charset="0"/>
              </a:rPr>
              <a:t> Talk and have discussions</a:t>
            </a:r>
          </a:p>
          <a:p>
            <a:pPr marL="342900" indent="-342900">
              <a:buAutoNum type="arabicPeriod"/>
            </a:pPr>
            <a:r>
              <a:rPr lang="en-GB" sz="2000" dirty="0" smtClean="0">
                <a:latin typeface="SassoonPrimaryInfant" pitchFamily="2" charset="0"/>
              </a:rPr>
              <a:t> Use drama to help the children ‘get into character’ and empathise.</a:t>
            </a:r>
          </a:p>
          <a:p>
            <a:pPr marL="342900" indent="-342900">
              <a:buAutoNum type="arabicPeriod"/>
            </a:pPr>
            <a:r>
              <a:rPr lang="en-GB" sz="2000" dirty="0" smtClean="0">
                <a:latin typeface="SassoonPrimaryInfant" pitchFamily="2" charset="0"/>
              </a:rPr>
              <a:t> Develop and extend the vocabulary knowledge linked to a topic.</a:t>
            </a:r>
          </a:p>
          <a:p>
            <a:pPr marL="342900" indent="-342900">
              <a:buAutoNum type="arabicPeriod"/>
            </a:pPr>
            <a:r>
              <a:rPr lang="en-GB" sz="2000" dirty="0" smtClean="0">
                <a:latin typeface="SassoonPrimaryInfant" pitchFamily="2" charset="0"/>
              </a:rPr>
              <a:t>Identify the key features of the key text type.  </a:t>
            </a:r>
          </a:p>
          <a:p>
            <a:pPr marL="342900" indent="-342900">
              <a:buAutoNum type="arabicPeriod"/>
            </a:pPr>
            <a:r>
              <a:rPr lang="en-GB" sz="2000" dirty="0" smtClean="0">
                <a:latin typeface="SassoonPrimaryInfant" pitchFamily="2" charset="0"/>
              </a:rPr>
              <a:t>Plan writing by using a planning template.</a:t>
            </a:r>
          </a:p>
          <a:p>
            <a:pPr marL="342900" indent="-342900">
              <a:buAutoNum type="arabicPeriod"/>
            </a:pPr>
            <a:r>
              <a:rPr lang="en-GB" sz="2000" dirty="0" smtClean="0">
                <a:latin typeface="SassoonPrimaryInfant" pitchFamily="2" charset="0"/>
              </a:rPr>
              <a:t>Write </a:t>
            </a:r>
          </a:p>
          <a:p>
            <a:pPr marL="342900" indent="-342900">
              <a:buAutoNum type="arabicPeriod"/>
            </a:pPr>
            <a:r>
              <a:rPr lang="en-GB" sz="2000" dirty="0" smtClean="0">
                <a:latin typeface="SassoonPrimaryInfant" pitchFamily="2" charset="0"/>
              </a:rPr>
              <a:t>Self </a:t>
            </a:r>
            <a:r>
              <a:rPr lang="en-GB" sz="2000" dirty="0">
                <a:latin typeface="SassoonPrimaryInfant" pitchFamily="2" charset="0"/>
              </a:rPr>
              <a:t>e</a:t>
            </a:r>
            <a:r>
              <a:rPr lang="en-GB" sz="2000" dirty="0" smtClean="0">
                <a:latin typeface="SassoonPrimaryInfant" pitchFamily="2" charset="0"/>
              </a:rPr>
              <a:t>dit and peer edit </a:t>
            </a:r>
          </a:p>
          <a:p>
            <a:pPr marL="342900" indent="-342900">
              <a:buAutoNum type="arabicPeriod"/>
            </a:pPr>
            <a:r>
              <a:rPr lang="en-GB" sz="2000" dirty="0" smtClean="0">
                <a:latin typeface="SassoonPrimaryInfant" pitchFamily="2" charset="0"/>
              </a:rPr>
              <a:t>Produce final published pieces of work.  </a:t>
            </a:r>
          </a:p>
        </p:txBody>
      </p:sp>
    </p:spTree>
    <p:extLst>
      <p:ext uri="{BB962C8B-B14F-4D97-AF65-F5344CB8AC3E}">
        <p14:creationId xmlns:p14="http://schemas.microsoft.com/office/powerpoint/2010/main" val="99860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latin typeface="SassoonPrimaryInfant" pitchFamily="2" charset="0"/>
              </a:rPr>
              <a:t>Reading at KS1</a:t>
            </a:r>
            <a:endParaRPr lang="en-GB" sz="4400" b="1" dirty="0">
              <a:latin typeface="SassoonPrimaryInfant" pitchFamily="2" charset="0"/>
            </a:endParaRPr>
          </a:p>
        </p:txBody>
      </p:sp>
      <p:pic>
        <p:nvPicPr>
          <p:cNvPr id="2050" name="Picture 2" descr="Image result for children re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928" y="2492896"/>
            <a:ext cx="4862608" cy="322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7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15616" y="620689"/>
            <a:ext cx="6798735" cy="936104"/>
          </a:xfrm>
          <a:prstGeom prst="rect">
            <a:avLst/>
          </a:prstGeom>
        </p:spPr>
        <p:txBody>
          <a:bodyPr>
            <a:normAutofit fontScale="85000" lnSpcReduction="2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latin typeface="SassoonPrimaryInfant" pitchFamily="2" charset="0"/>
              </a:rPr>
              <a:t>Reading Assessment Framework.</a:t>
            </a:r>
            <a:endParaRPr lang="en-GB" b="1" dirty="0">
              <a:latin typeface="SassoonPrimaryInfant" pitchFamily="2" charset="0"/>
            </a:endParaRPr>
          </a:p>
        </p:txBody>
      </p:sp>
      <p:sp>
        <p:nvSpPr>
          <p:cNvPr id="4" name="TextBox 3"/>
          <p:cNvSpPr txBox="1"/>
          <p:nvPr/>
        </p:nvSpPr>
        <p:spPr>
          <a:xfrm>
            <a:off x="698559" y="1556793"/>
            <a:ext cx="7632848" cy="4216539"/>
          </a:xfrm>
          <a:prstGeom prst="rect">
            <a:avLst/>
          </a:prstGeom>
          <a:noFill/>
        </p:spPr>
        <p:txBody>
          <a:bodyPr wrap="square" rtlCol="0">
            <a:spAutoFit/>
          </a:bodyPr>
          <a:lstStyle/>
          <a:p>
            <a:r>
              <a:rPr lang="en-GB" sz="2400" b="1" u="sng" dirty="0">
                <a:latin typeface="SassoonPrimaryInfant" pitchFamily="2" charset="0"/>
              </a:rPr>
              <a:t>Working at the expected </a:t>
            </a:r>
            <a:r>
              <a:rPr lang="en-GB" sz="2400" b="1" u="sng" dirty="0" smtClean="0">
                <a:latin typeface="SassoonPrimaryInfant" pitchFamily="2" charset="0"/>
              </a:rPr>
              <a:t>standard:</a:t>
            </a:r>
            <a:endParaRPr lang="en-GB" sz="2400" b="1" u="sng" dirty="0">
              <a:latin typeface="SassoonPrimaryInfant" pitchFamily="2" charset="0"/>
            </a:endParaRPr>
          </a:p>
          <a:p>
            <a:r>
              <a:rPr lang="en-GB" dirty="0" smtClean="0">
                <a:latin typeface="SassoonPrimaryInfant" pitchFamily="2" charset="0"/>
              </a:rPr>
              <a:t>The </a:t>
            </a:r>
            <a:r>
              <a:rPr lang="en-GB" dirty="0">
                <a:latin typeface="SassoonPrimaryInfant" pitchFamily="2" charset="0"/>
              </a:rPr>
              <a:t>pupil can: </a:t>
            </a:r>
            <a:endParaRPr lang="en-GB"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read accurately most words of two or more syllables </a:t>
            </a:r>
            <a:endParaRPr lang="en-GB"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read most words containing common suffixes* </a:t>
            </a:r>
            <a:endParaRPr lang="en-GB"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read most common exception words.* </a:t>
            </a:r>
            <a:endParaRPr lang="en-GB" dirty="0" smtClean="0">
              <a:latin typeface="SassoonPrimaryInfant" pitchFamily="2" charset="0"/>
            </a:endParaRPr>
          </a:p>
          <a:p>
            <a:r>
              <a:rPr lang="en-GB" sz="2000" b="1" dirty="0" smtClean="0">
                <a:latin typeface="SassoonPrimaryInfant" pitchFamily="2" charset="0"/>
              </a:rPr>
              <a:t>In </a:t>
            </a:r>
            <a:r>
              <a:rPr lang="en-GB" sz="2000" b="1" dirty="0">
                <a:latin typeface="SassoonPrimaryInfant" pitchFamily="2" charset="0"/>
              </a:rPr>
              <a:t>age-appropriate1 books, the pupil can: </a:t>
            </a:r>
            <a:endParaRPr lang="en-GB" sz="2000" b="1"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read most words accurately without overt sounding and blending, and sufficiently fluently to allow them to focus on their understanding rather than on decoding individual </a:t>
            </a:r>
            <a:r>
              <a:rPr lang="en-GB" dirty="0" smtClean="0">
                <a:latin typeface="SassoonPrimaryInfant" pitchFamily="2" charset="0"/>
              </a:rPr>
              <a:t>words.</a:t>
            </a:r>
          </a:p>
          <a:p>
            <a:r>
              <a:rPr lang="en-GB" dirty="0" smtClean="0">
                <a:latin typeface="SassoonPrimaryInfant" pitchFamily="2" charset="0"/>
              </a:rPr>
              <a:t>• </a:t>
            </a:r>
            <a:r>
              <a:rPr lang="en-GB" dirty="0">
                <a:latin typeface="SassoonPrimaryInfant" pitchFamily="2" charset="0"/>
              </a:rPr>
              <a:t>sound out most unfamiliar words accurately, without undue hesitation. </a:t>
            </a:r>
            <a:r>
              <a:rPr lang="en-GB" sz="2000" b="1" dirty="0">
                <a:latin typeface="SassoonPrimaryInfant" pitchFamily="2" charset="0"/>
              </a:rPr>
              <a:t>In a book that they can already read fluently, the pupil can: </a:t>
            </a:r>
            <a:endParaRPr lang="en-GB" sz="2000" b="1" dirty="0" smtClean="0">
              <a:latin typeface="SassoonPrimaryInfant" pitchFamily="2" charset="0"/>
            </a:endParaRPr>
          </a:p>
          <a:p>
            <a:r>
              <a:rPr lang="en-GB" sz="2000" dirty="0" smtClean="0">
                <a:latin typeface="SassoonPrimaryInfant" pitchFamily="2" charset="0"/>
              </a:rPr>
              <a:t>• </a:t>
            </a:r>
            <a:r>
              <a:rPr lang="en-GB" dirty="0">
                <a:latin typeface="SassoonPrimaryInfant" pitchFamily="2" charset="0"/>
              </a:rPr>
              <a:t>check it makes sense to them, correcting any inaccurate reading </a:t>
            </a:r>
            <a:endParaRPr lang="en-GB"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answer questions and make some inferences </a:t>
            </a:r>
            <a:endParaRPr lang="en-GB" dirty="0" smtClean="0">
              <a:latin typeface="SassoonPrimaryInfant" pitchFamily="2" charset="0"/>
            </a:endParaRPr>
          </a:p>
          <a:p>
            <a:r>
              <a:rPr lang="en-GB" dirty="0" smtClean="0">
                <a:latin typeface="SassoonPrimaryInfant" pitchFamily="2" charset="0"/>
              </a:rPr>
              <a:t>• </a:t>
            </a:r>
            <a:r>
              <a:rPr lang="en-GB" dirty="0">
                <a:latin typeface="SassoonPrimaryInfant" pitchFamily="2" charset="0"/>
              </a:rPr>
              <a:t>explain what has happened so far in what they have read.</a:t>
            </a:r>
          </a:p>
        </p:txBody>
      </p:sp>
    </p:spTree>
    <p:extLst>
      <p:ext uri="{BB962C8B-B14F-4D97-AF65-F5344CB8AC3E}">
        <p14:creationId xmlns:p14="http://schemas.microsoft.com/office/powerpoint/2010/main" val="257700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620689"/>
            <a:ext cx="6798735" cy="936104"/>
          </a:xfrm>
          <a:prstGeom prst="rect">
            <a:avLst/>
          </a:prstGeom>
        </p:spPr>
        <p:txBody>
          <a:bodyPr>
            <a:normAutofit fontScale="85000" lnSpcReduction="2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latin typeface="SassoonPrimaryInfant" pitchFamily="2" charset="0"/>
              </a:rPr>
              <a:t>Reading Assessment Framework.</a:t>
            </a:r>
            <a:endParaRPr lang="en-GB" b="1" dirty="0">
              <a:latin typeface="SassoonPrimaryInfant" pitchFamily="2" charset="0"/>
            </a:endParaRPr>
          </a:p>
        </p:txBody>
      </p:sp>
      <p:sp>
        <p:nvSpPr>
          <p:cNvPr id="4" name="TextBox 3"/>
          <p:cNvSpPr txBox="1"/>
          <p:nvPr/>
        </p:nvSpPr>
        <p:spPr>
          <a:xfrm>
            <a:off x="899592" y="1700808"/>
            <a:ext cx="7416824" cy="4154984"/>
          </a:xfrm>
          <a:prstGeom prst="rect">
            <a:avLst/>
          </a:prstGeom>
          <a:noFill/>
        </p:spPr>
        <p:txBody>
          <a:bodyPr wrap="square" rtlCol="0">
            <a:spAutoFit/>
          </a:bodyPr>
          <a:lstStyle/>
          <a:p>
            <a:r>
              <a:rPr lang="en-GB" sz="2400" b="1" u="sng" dirty="0">
                <a:latin typeface="SassoonPrimaryInfant" pitchFamily="2" charset="0"/>
              </a:rPr>
              <a:t>Working at greater depth within the expected standard </a:t>
            </a:r>
            <a:endParaRPr lang="en-GB" sz="2400" b="1" u="sng" dirty="0" smtClean="0">
              <a:latin typeface="SassoonPrimaryInfant" pitchFamily="2" charset="0"/>
            </a:endParaRPr>
          </a:p>
          <a:p>
            <a:endParaRPr lang="en-GB" sz="2400" dirty="0" smtClean="0">
              <a:latin typeface="SassoonPrimaryInfant" pitchFamily="2" charset="0"/>
            </a:endParaRPr>
          </a:p>
          <a:p>
            <a:r>
              <a:rPr lang="en-GB" sz="2400" dirty="0" smtClean="0">
                <a:latin typeface="SassoonPrimaryInfant" pitchFamily="2" charset="0"/>
              </a:rPr>
              <a:t>The </a:t>
            </a:r>
            <a:r>
              <a:rPr lang="en-GB" sz="2400" dirty="0">
                <a:latin typeface="SassoonPrimaryInfant" pitchFamily="2" charset="0"/>
              </a:rPr>
              <a:t>pupil can, in a book they are reading independently: </a:t>
            </a:r>
            <a:endParaRPr lang="en-GB" sz="2400" dirty="0" smtClean="0">
              <a:latin typeface="SassoonPrimaryInfant" pitchFamily="2" charset="0"/>
            </a:endParaRPr>
          </a:p>
          <a:p>
            <a:endParaRPr lang="en-GB" sz="2400" dirty="0" smtClean="0">
              <a:latin typeface="SassoonPrimaryInfant" pitchFamily="2" charset="0"/>
            </a:endParaRPr>
          </a:p>
          <a:p>
            <a:r>
              <a:rPr lang="en-GB" sz="2400" dirty="0" smtClean="0">
                <a:latin typeface="SassoonPrimaryInfant" pitchFamily="2" charset="0"/>
              </a:rPr>
              <a:t>•   make </a:t>
            </a:r>
            <a:r>
              <a:rPr lang="en-GB" sz="2400" dirty="0">
                <a:latin typeface="SassoonPrimaryInfant" pitchFamily="2" charset="0"/>
              </a:rPr>
              <a:t>inferences </a:t>
            </a:r>
            <a:endParaRPr lang="en-GB" sz="2400" dirty="0" smtClean="0">
              <a:latin typeface="SassoonPrimaryInfant" pitchFamily="2" charset="0"/>
            </a:endParaRPr>
          </a:p>
          <a:p>
            <a:r>
              <a:rPr lang="en-GB" sz="2400" dirty="0" smtClean="0">
                <a:latin typeface="SassoonPrimaryInfant" pitchFamily="2" charset="0"/>
              </a:rPr>
              <a:t>•   make </a:t>
            </a:r>
            <a:r>
              <a:rPr lang="en-GB" sz="2400" dirty="0">
                <a:latin typeface="SassoonPrimaryInfant" pitchFamily="2" charset="0"/>
              </a:rPr>
              <a:t>a plausible prediction about what might </a:t>
            </a:r>
            <a:r>
              <a:rPr lang="en-GB" sz="2400" dirty="0" smtClean="0">
                <a:latin typeface="SassoonPrimaryInfant" pitchFamily="2" charset="0"/>
              </a:rPr>
              <a:t>  </a:t>
            </a:r>
          </a:p>
          <a:p>
            <a:r>
              <a:rPr lang="en-GB" sz="2400" dirty="0">
                <a:latin typeface="SassoonPrimaryInfant" pitchFamily="2" charset="0"/>
              </a:rPr>
              <a:t> </a:t>
            </a:r>
            <a:r>
              <a:rPr lang="en-GB" sz="2400" dirty="0" smtClean="0">
                <a:latin typeface="SassoonPrimaryInfant" pitchFamily="2" charset="0"/>
              </a:rPr>
              <a:t>    happen  on the </a:t>
            </a:r>
            <a:r>
              <a:rPr lang="en-GB" sz="2400" dirty="0">
                <a:latin typeface="SassoonPrimaryInfant" pitchFamily="2" charset="0"/>
              </a:rPr>
              <a:t>basis of what has been read so far </a:t>
            </a:r>
            <a:endParaRPr lang="en-GB" sz="2400" dirty="0" smtClean="0">
              <a:latin typeface="SassoonPrimaryInfant" pitchFamily="2" charset="0"/>
            </a:endParaRPr>
          </a:p>
          <a:p>
            <a:r>
              <a:rPr lang="en-GB" sz="2400" dirty="0" smtClean="0">
                <a:latin typeface="SassoonPrimaryInfant" pitchFamily="2" charset="0"/>
              </a:rPr>
              <a:t>•   make </a:t>
            </a:r>
            <a:r>
              <a:rPr lang="en-GB" sz="2400" dirty="0">
                <a:latin typeface="SassoonPrimaryInfant" pitchFamily="2" charset="0"/>
              </a:rPr>
              <a:t>links between the book they are reading and </a:t>
            </a:r>
            <a:r>
              <a:rPr lang="en-GB" sz="2400" dirty="0" smtClean="0">
                <a:latin typeface="SassoonPrimaryInfant" pitchFamily="2" charset="0"/>
              </a:rPr>
              <a:t>  </a:t>
            </a:r>
          </a:p>
          <a:p>
            <a:r>
              <a:rPr lang="en-GB" sz="2400" dirty="0">
                <a:latin typeface="SassoonPrimaryInfant" pitchFamily="2" charset="0"/>
              </a:rPr>
              <a:t> </a:t>
            </a:r>
            <a:r>
              <a:rPr lang="en-GB" sz="2400" dirty="0" smtClean="0">
                <a:latin typeface="SassoonPrimaryInfant" pitchFamily="2" charset="0"/>
              </a:rPr>
              <a:t>   other books </a:t>
            </a:r>
            <a:r>
              <a:rPr lang="en-GB" sz="2400" dirty="0">
                <a:latin typeface="SassoonPrimaryInfant" pitchFamily="2" charset="0"/>
              </a:rPr>
              <a:t>they have read.</a:t>
            </a:r>
          </a:p>
        </p:txBody>
      </p:sp>
    </p:spTree>
    <p:extLst>
      <p:ext uri="{BB962C8B-B14F-4D97-AF65-F5344CB8AC3E}">
        <p14:creationId xmlns:p14="http://schemas.microsoft.com/office/powerpoint/2010/main" val="3226190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92888" cy="1077218"/>
          </a:xfrm>
          <a:prstGeom prst="rect">
            <a:avLst/>
          </a:prstGeom>
          <a:noFill/>
        </p:spPr>
        <p:txBody>
          <a:bodyPr wrap="square" rtlCol="0">
            <a:spAutoFit/>
          </a:bodyPr>
          <a:lstStyle/>
          <a:p>
            <a:r>
              <a:rPr lang="en-GB" sz="3200" b="1" dirty="0" smtClean="0">
                <a:latin typeface="SassoonPrimaryInfant" pitchFamily="2" charset="0"/>
              </a:rPr>
              <a:t>What does the ‘expected standard’ look like in reading?</a:t>
            </a:r>
            <a:endParaRPr lang="en-GB" b="1" dirty="0">
              <a:latin typeface="SassoonPrimaryInfant" pitchFamily="2" charset="0"/>
            </a:endParaRPr>
          </a:p>
        </p:txBody>
      </p:sp>
      <p:sp>
        <p:nvSpPr>
          <p:cNvPr id="3" name="TextBox 2"/>
          <p:cNvSpPr txBox="1"/>
          <p:nvPr/>
        </p:nvSpPr>
        <p:spPr>
          <a:xfrm>
            <a:off x="1403648" y="2924944"/>
            <a:ext cx="6192688" cy="861774"/>
          </a:xfrm>
          <a:prstGeom prst="rect">
            <a:avLst/>
          </a:prstGeom>
          <a:noFill/>
        </p:spPr>
        <p:txBody>
          <a:bodyPr wrap="square" rtlCol="0">
            <a:spAutoFit/>
          </a:bodyPr>
          <a:lstStyle/>
          <a:p>
            <a:pPr algn="ctr"/>
            <a:r>
              <a:rPr lang="en-GB" sz="3200" dirty="0">
                <a:hlinkClick r:id="rId3"/>
              </a:rPr>
              <a:t>https://youtu.be/-</a:t>
            </a:r>
            <a:r>
              <a:rPr lang="en-GB" sz="3200" dirty="0" smtClean="0">
                <a:hlinkClick r:id="rId3"/>
              </a:rPr>
              <a:t>v3XOsTF33Y</a:t>
            </a:r>
            <a:endParaRPr lang="en-GB" sz="3200" dirty="0" smtClean="0"/>
          </a:p>
          <a:p>
            <a:pPr algn="ctr"/>
            <a:endParaRPr lang="en-GB" dirty="0"/>
          </a:p>
        </p:txBody>
      </p:sp>
    </p:spTree>
    <p:extLst>
      <p:ext uri="{BB962C8B-B14F-4D97-AF65-F5344CB8AC3E}">
        <p14:creationId xmlns:p14="http://schemas.microsoft.com/office/powerpoint/2010/main" val="243092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772816"/>
            <a:ext cx="7848872" cy="3785652"/>
          </a:xfrm>
          <a:prstGeom prst="rect">
            <a:avLst/>
          </a:prstGeom>
        </p:spPr>
        <p:txBody>
          <a:bodyPr wrap="square">
            <a:spAutoFit/>
          </a:bodyPr>
          <a:lstStyle/>
          <a:p>
            <a:endParaRPr lang="en-GB" sz="2000" dirty="0" smtClean="0">
              <a:latin typeface="SassoonPrimaryInfant" pitchFamily="2" charset="0"/>
            </a:endParaRPr>
          </a:p>
          <a:p>
            <a:r>
              <a:rPr lang="en-GB" sz="2000" dirty="0" smtClean="0">
                <a:latin typeface="SassoonPrimaryInfant" pitchFamily="2" charset="0"/>
              </a:rPr>
              <a:t>A wide range of evidence is relied upon to support our teacher assessments.</a:t>
            </a:r>
          </a:p>
          <a:p>
            <a:endParaRPr lang="en-GB" sz="1600" dirty="0" smtClean="0">
              <a:latin typeface="SassoonPrimaryInfant" pitchFamily="2" charset="0"/>
            </a:endParaRPr>
          </a:p>
          <a:p>
            <a:r>
              <a:rPr lang="en-GB" sz="2000" dirty="0" smtClean="0">
                <a:latin typeface="SassoonPrimaryInfant" pitchFamily="2" charset="0"/>
              </a:rPr>
              <a:t>Evidence includes: </a:t>
            </a:r>
          </a:p>
          <a:p>
            <a:pPr marL="342900" indent="-342900">
              <a:buFont typeface="Wingdings" panose="05000000000000000000" pitchFamily="2" charset="2"/>
              <a:buChar char="ü"/>
            </a:pPr>
            <a:r>
              <a:rPr lang="en-GB" dirty="0" smtClean="0">
                <a:latin typeface="SassoonPrimaryInfant" pitchFamily="2" charset="0"/>
              </a:rPr>
              <a:t>questions </a:t>
            </a:r>
            <a:r>
              <a:rPr lang="en-GB" dirty="0">
                <a:latin typeface="SassoonPrimaryInfant" pitchFamily="2" charset="0"/>
              </a:rPr>
              <a:t>answered within the statutory KS1 English reading </a:t>
            </a:r>
            <a:r>
              <a:rPr lang="en-GB" dirty="0" smtClean="0">
                <a:latin typeface="SassoonPrimaryInfant" pitchFamily="2" charset="0"/>
              </a:rPr>
              <a:t>tests.</a:t>
            </a:r>
          </a:p>
          <a:p>
            <a:pPr marL="342900" indent="-342900">
              <a:buFont typeface="Wingdings" panose="05000000000000000000" pitchFamily="2" charset="2"/>
              <a:buChar char="ü"/>
            </a:pPr>
            <a:r>
              <a:rPr lang="en-GB" dirty="0" smtClean="0">
                <a:latin typeface="SassoonPrimaryInfant" pitchFamily="2" charset="0"/>
              </a:rPr>
              <a:t>examples </a:t>
            </a:r>
            <a:r>
              <a:rPr lang="en-GB" dirty="0">
                <a:latin typeface="SassoonPrimaryInfant" pitchFamily="2" charset="0"/>
              </a:rPr>
              <a:t>of pupils’ responses to reading (for example, a task set following a reading session) </a:t>
            </a:r>
            <a:endParaRPr lang="en-GB" dirty="0" smtClean="0">
              <a:latin typeface="SassoonPrimaryInfant" pitchFamily="2" charset="0"/>
            </a:endParaRPr>
          </a:p>
          <a:p>
            <a:pPr marL="342900" indent="-342900">
              <a:buFont typeface="Wingdings" panose="05000000000000000000" pitchFamily="2" charset="2"/>
              <a:buChar char="ü"/>
            </a:pPr>
            <a:r>
              <a:rPr lang="en-GB" dirty="0" smtClean="0">
                <a:latin typeface="SassoonPrimaryInfant" pitchFamily="2" charset="0"/>
              </a:rPr>
              <a:t>teachers</a:t>
            </a:r>
            <a:r>
              <a:rPr lang="en-GB" dirty="0">
                <a:latin typeface="SassoonPrimaryInfant" pitchFamily="2" charset="0"/>
              </a:rPr>
              <a:t>’ records or notes about an individual pupil’s reading, produced as part of day-to-day assessment (for example, marking in books, or a formal record of the pupil’s progress in reading) </a:t>
            </a:r>
            <a:endParaRPr lang="en-GB" dirty="0" smtClean="0">
              <a:latin typeface="SassoonPrimaryInfant" pitchFamily="2" charset="0"/>
            </a:endParaRPr>
          </a:p>
          <a:p>
            <a:pPr marL="342900" indent="-342900">
              <a:buFont typeface="Wingdings" panose="05000000000000000000" pitchFamily="2" charset="2"/>
              <a:buChar char="ü"/>
            </a:pPr>
            <a:r>
              <a:rPr lang="en-GB" dirty="0" smtClean="0">
                <a:latin typeface="SassoonPrimaryInfant" pitchFamily="2" charset="0"/>
              </a:rPr>
              <a:t>teachers</a:t>
            </a:r>
            <a:r>
              <a:rPr lang="en-GB" dirty="0">
                <a:latin typeface="SassoonPrimaryInfant" pitchFamily="2" charset="0"/>
              </a:rPr>
              <a:t>’ records or notes about discussions that they have had with pupils about their reading at school or at home </a:t>
            </a:r>
            <a:endParaRPr lang="en-GB" dirty="0" smtClean="0">
              <a:latin typeface="SassoonPrimaryInfant" pitchFamily="2" charset="0"/>
            </a:endParaRPr>
          </a:p>
        </p:txBody>
      </p:sp>
      <p:sp>
        <p:nvSpPr>
          <p:cNvPr id="4" name="TextBox 3"/>
          <p:cNvSpPr txBox="1"/>
          <p:nvPr/>
        </p:nvSpPr>
        <p:spPr>
          <a:xfrm>
            <a:off x="1259632" y="836712"/>
            <a:ext cx="6750496" cy="954107"/>
          </a:xfrm>
          <a:prstGeom prst="rect">
            <a:avLst/>
          </a:prstGeom>
          <a:noFill/>
        </p:spPr>
        <p:txBody>
          <a:bodyPr wrap="square" rtlCol="0">
            <a:spAutoFit/>
          </a:bodyPr>
          <a:lstStyle/>
          <a:p>
            <a:r>
              <a:rPr lang="en-GB" sz="2800" dirty="0" smtClean="0">
                <a:latin typeface="SassoonPrimaryInfant" pitchFamily="2" charset="0"/>
              </a:rPr>
              <a:t>Where do we get our evidence from to make our judgements</a:t>
            </a:r>
            <a:r>
              <a:rPr lang="en-GB" dirty="0" smtClean="0">
                <a:latin typeface="SassoonPrimaryInfant" pitchFamily="2" charset="0"/>
              </a:rPr>
              <a:t>?</a:t>
            </a:r>
            <a:endParaRPr lang="en-GB" dirty="0">
              <a:latin typeface="SassoonPrimaryInfant" pitchFamily="2" charset="0"/>
            </a:endParaRPr>
          </a:p>
        </p:txBody>
      </p:sp>
    </p:spTree>
    <p:extLst>
      <p:ext uri="{BB962C8B-B14F-4D97-AF65-F5344CB8AC3E}">
        <p14:creationId xmlns:p14="http://schemas.microsoft.com/office/powerpoint/2010/main" val="2488945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920880" cy="1477328"/>
          </a:xfrm>
          <a:prstGeom prst="rect">
            <a:avLst/>
          </a:prstGeom>
          <a:noFill/>
        </p:spPr>
        <p:txBody>
          <a:bodyPr wrap="square" rtlCol="0">
            <a:spAutoFit/>
          </a:bodyPr>
          <a:lstStyle/>
          <a:p>
            <a:r>
              <a:rPr lang="en-GB" sz="3600" dirty="0" smtClean="0">
                <a:latin typeface="SassoonPrimaryInfant" pitchFamily="2" charset="0"/>
              </a:rPr>
              <a:t>Key stage reading assessment focusses focus on…</a:t>
            </a:r>
            <a:endParaRPr lang="en-GB" sz="2000" dirty="0" smtClean="0">
              <a:latin typeface="SassoonPrimaryInfant" pitchFamily="2" charset="0"/>
            </a:endParaRPr>
          </a:p>
          <a:p>
            <a:endParaRPr lang="en-GB" dirty="0"/>
          </a:p>
        </p:txBody>
      </p:sp>
      <p:sp>
        <p:nvSpPr>
          <p:cNvPr id="3" name="TextBox 2"/>
          <p:cNvSpPr txBox="1"/>
          <p:nvPr/>
        </p:nvSpPr>
        <p:spPr>
          <a:xfrm>
            <a:off x="543241" y="2314040"/>
            <a:ext cx="7920880"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SassoonPrimaryInfant" pitchFamily="2" charset="0"/>
              </a:rPr>
              <a:t>(1a) Draw on knowledge of vocabulary to understand texts.</a:t>
            </a:r>
          </a:p>
          <a:p>
            <a:endParaRPr lang="en-GB" sz="2000" dirty="0" smtClean="0">
              <a:latin typeface="SassoonPrimaryInfant" pitchFamily="2" charset="0"/>
            </a:endParaRPr>
          </a:p>
          <a:p>
            <a:pPr marL="285750" indent="-285750">
              <a:buFont typeface="Arial" panose="020B0604020202020204" pitchFamily="34" charset="0"/>
              <a:buChar char="•"/>
            </a:pPr>
            <a:r>
              <a:rPr lang="en-GB" sz="2000" dirty="0" smtClean="0">
                <a:latin typeface="SassoonPrimaryInfant" pitchFamily="2" charset="0"/>
              </a:rPr>
              <a:t>(1b) Identify/explain key aspects of fiction and non-fiction       </a:t>
            </a:r>
          </a:p>
          <a:p>
            <a:r>
              <a:rPr lang="en-GB" sz="2000" dirty="0" smtClean="0">
                <a:latin typeface="SassoonPrimaryInfant" pitchFamily="2" charset="0"/>
              </a:rPr>
              <a:t>         texts such as characters events, titles and information.</a:t>
            </a:r>
          </a:p>
          <a:p>
            <a:endParaRPr lang="en-GB" sz="2000" dirty="0" smtClean="0">
              <a:latin typeface="SassoonPrimaryInfant" pitchFamily="2" charset="0"/>
            </a:endParaRPr>
          </a:p>
          <a:p>
            <a:pPr marL="285750" indent="-285750">
              <a:buFont typeface="Arial" panose="020B0604020202020204" pitchFamily="34" charset="0"/>
              <a:buChar char="•"/>
            </a:pPr>
            <a:r>
              <a:rPr lang="en-GB" sz="2000" dirty="0" smtClean="0">
                <a:latin typeface="SassoonPrimaryInfant" pitchFamily="2" charset="0"/>
              </a:rPr>
              <a:t>(1c) Identify and explain the sequence of events in texts.</a:t>
            </a:r>
          </a:p>
          <a:p>
            <a:endParaRPr lang="en-GB" sz="2000" dirty="0" smtClean="0">
              <a:latin typeface="SassoonPrimaryInfant" pitchFamily="2" charset="0"/>
            </a:endParaRPr>
          </a:p>
          <a:p>
            <a:pPr marL="285750" indent="-285750">
              <a:buFont typeface="Arial" panose="020B0604020202020204" pitchFamily="34" charset="0"/>
              <a:buChar char="•"/>
            </a:pPr>
            <a:r>
              <a:rPr lang="en-GB" sz="2000" dirty="0" smtClean="0">
                <a:latin typeface="SassoonPrimaryInfant" pitchFamily="2" charset="0"/>
              </a:rPr>
              <a:t>(1d) Make inferences from the text.</a:t>
            </a:r>
          </a:p>
          <a:p>
            <a:endParaRPr lang="en-GB" dirty="0"/>
          </a:p>
        </p:txBody>
      </p:sp>
    </p:spTree>
    <p:extLst>
      <p:ext uri="{BB962C8B-B14F-4D97-AF65-F5344CB8AC3E}">
        <p14:creationId xmlns:p14="http://schemas.microsoft.com/office/powerpoint/2010/main" val="3663416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310" t="22438" r="28969" b="15547"/>
          <a:stretch/>
        </p:blipFill>
        <p:spPr>
          <a:xfrm>
            <a:off x="1907704" y="764704"/>
            <a:ext cx="6120681" cy="4881049"/>
          </a:xfrm>
          <a:prstGeom prst="rect">
            <a:avLst/>
          </a:prstGeom>
        </p:spPr>
      </p:pic>
      <p:sp>
        <p:nvSpPr>
          <p:cNvPr id="3" name="TextBox 2"/>
          <p:cNvSpPr txBox="1"/>
          <p:nvPr/>
        </p:nvSpPr>
        <p:spPr>
          <a:xfrm>
            <a:off x="755576" y="1196752"/>
            <a:ext cx="864096" cy="369332"/>
          </a:xfrm>
          <a:prstGeom prst="rect">
            <a:avLst/>
          </a:prstGeom>
          <a:noFill/>
        </p:spPr>
        <p:txBody>
          <a:bodyPr wrap="square" rtlCol="0">
            <a:spAutoFit/>
          </a:bodyPr>
          <a:lstStyle/>
          <a:p>
            <a:r>
              <a:rPr lang="en-GB" b="1" dirty="0" smtClean="0">
                <a:latin typeface="SassoonPrimaryInfant" pitchFamily="2" charset="0"/>
              </a:rPr>
              <a:t>(1a)</a:t>
            </a:r>
            <a:endParaRPr lang="en-GB" b="1" dirty="0">
              <a:latin typeface="SassoonPrimaryInfant" pitchFamily="2" charset="0"/>
            </a:endParaRPr>
          </a:p>
        </p:txBody>
      </p:sp>
    </p:spTree>
    <p:extLst>
      <p:ext uri="{BB962C8B-B14F-4D97-AF65-F5344CB8AC3E}">
        <p14:creationId xmlns:p14="http://schemas.microsoft.com/office/powerpoint/2010/main" val="4250872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0629" t="23424" r="31737" b="10625"/>
          <a:stretch/>
        </p:blipFill>
        <p:spPr>
          <a:xfrm>
            <a:off x="2051719" y="620688"/>
            <a:ext cx="5549989" cy="5468372"/>
          </a:xfrm>
          <a:prstGeom prst="rect">
            <a:avLst/>
          </a:prstGeom>
        </p:spPr>
      </p:pic>
      <p:sp>
        <p:nvSpPr>
          <p:cNvPr id="4" name="TextBox 3"/>
          <p:cNvSpPr txBox="1"/>
          <p:nvPr/>
        </p:nvSpPr>
        <p:spPr>
          <a:xfrm>
            <a:off x="899591" y="4293096"/>
            <a:ext cx="610847" cy="369332"/>
          </a:xfrm>
          <a:prstGeom prst="rect">
            <a:avLst/>
          </a:prstGeom>
          <a:noFill/>
        </p:spPr>
        <p:txBody>
          <a:bodyPr wrap="square" rtlCol="0">
            <a:spAutoFit/>
          </a:bodyPr>
          <a:lstStyle/>
          <a:p>
            <a:r>
              <a:rPr lang="en-GB" dirty="0" smtClean="0">
                <a:latin typeface="SassoonPrimaryInfant" pitchFamily="2" charset="0"/>
              </a:rPr>
              <a:t>(1b</a:t>
            </a:r>
            <a:r>
              <a:rPr lang="en-GB" dirty="0" smtClean="0"/>
              <a:t>)</a:t>
            </a:r>
            <a:endParaRPr lang="en-GB" dirty="0"/>
          </a:p>
        </p:txBody>
      </p:sp>
      <p:sp>
        <p:nvSpPr>
          <p:cNvPr id="5" name="TextBox 4"/>
          <p:cNvSpPr txBox="1"/>
          <p:nvPr/>
        </p:nvSpPr>
        <p:spPr>
          <a:xfrm>
            <a:off x="934375" y="5229200"/>
            <a:ext cx="576064" cy="369332"/>
          </a:xfrm>
          <a:prstGeom prst="rect">
            <a:avLst/>
          </a:prstGeom>
          <a:noFill/>
        </p:spPr>
        <p:txBody>
          <a:bodyPr wrap="square" rtlCol="0">
            <a:spAutoFit/>
          </a:bodyPr>
          <a:lstStyle/>
          <a:p>
            <a:r>
              <a:rPr lang="en-GB" dirty="0" smtClean="0">
                <a:latin typeface="SassoonPrimaryInfant" pitchFamily="2" charset="0"/>
              </a:rPr>
              <a:t>(1a)</a:t>
            </a:r>
            <a:endParaRPr lang="en-GB" dirty="0">
              <a:latin typeface="SassoonPrimaryInfant" pitchFamily="2" charset="0"/>
            </a:endParaRPr>
          </a:p>
        </p:txBody>
      </p:sp>
    </p:spTree>
    <p:extLst>
      <p:ext uri="{BB962C8B-B14F-4D97-AF65-F5344CB8AC3E}">
        <p14:creationId xmlns:p14="http://schemas.microsoft.com/office/powerpoint/2010/main" val="3900170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7632848" cy="1200329"/>
          </a:xfrm>
          <a:prstGeom prst="rect">
            <a:avLst/>
          </a:prstGeom>
          <a:noFill/>
        </p:spPr>
        <p:txBody>
          <a:bodyPr wrap="square" rtlCol="0">
            <a:spAutoFit/>
          </a:bodyPr>
          <a:lstStyle/>
          <a:p>
            <a:r>
              <a:rPr lang="en-GB" sz="3600" dirty="0" smtClean="0">
                <a:latin typeface="SassoonPrimaryInfant" pitchFamily="2" charset="0"/>
              </a:rPr>
              <a:t>What is the KS1 English Curriculum composed of?</a:t>
            </a:r>
            <a:endParaRPr lang="en-GB" sz="3600" dirty="0">
              <a:latin typeface="SassoonPrimaryInfant" pitchFamily="2" charset="0"/>
            </a:endParaRPr>
          </a:p>
        </p:txBody>
      </p:sp>
      <p:sp>
        <p:nvSpPr>
          <p:cNvPr id="3" name="TextBox 2"/>
          <p:cNvSpPr txBox="1"/>
          <p:nvPr/>
        </p:nvSpPr>
        <p:spPr>
          <a:xfrm>
            <a:off x="539552" y="2564904"/>
            <a:ext cx="7920880"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GB" sz="2400" dirty="0" smtClean="0"/>
              <a:t>  </a:t>
            </a:r>
            <a:r>
              <a:rPr lang="en-GB" sz="2400" dirty="0" smtClean="0">
                <a:latin typeface="SassoonPrimaryInfant" pitchFamily="2" charset="0"/>
              </a:rPr>
              <a:t>Reading – decoding and comprehension;</a:t>
            </a:r>
          </a:p>
          <a:p>
            <a:pPr marL="342900" indent="-342900">
              <a:lnSpc>
                <a:spcPct val="150000"/>
              </a:lnSpc>
              <a:buFont typeface="Wingdings" panose="05000000000000000000" pitchFamily="2" charset="2"/>
              <a:buChar char="q"/>
            </a:pPr>
            <a:r>
              <a:rPr lang="en-GB" sz="2400" dirty="0">
                <a:latin typeface="SassoonPrimaryInfant" pitchFamily="2" charset="0"/>
              </a:rPr>
              <a:t> </a:t>
            </a:r>
            <a:r>
              <a:rPr lang="en-GB" sz="2400" dirty="0" smtClean="0">
                <a:latin typeface="SassoonPrimaryInfant" pitchFamily="2" charset="0"/>
              </a:rPr>
              <a:t> Writing – composition, vocabulary, spelling,    </a:t>
            </a:r>
          </a:p>
          <a:p>
            <a:pPr>
              <a:lnSpc>
                <a:spcPct val="150000"/>
              </a:lnSpc>
            </a:pPr>
            <a:r>
              <a:rPr lang="en-GB" sz="2400" dirty="0">
                <a:latin typeface="SassoonPrimaryInfant" pitchFamily="2" charset="0"/>
              </a:rPr>
              <a:t> </a:t>
            </a:r>
            <a:r>
              <a:rPr lang="en-GB" sz="2400" dirty="0" smtClean="0">
                <a:latin typeface="SassoonPrimaryInfant" pitchFamily="2" charset="0"/>
              </a:rPr>
              <a:t>     punctuation and grammar, handwriting &amp;    </a:t>
            </a:r>
          </a:p>
          <a:p>
            <a:pPr>
              <a:lnSpc>
                <a:spcPct val="150000"/>
              </a:lnSpc>
            </a:pPr>
            <a:r>
              <a:rPr lang="en-GB" sz="2400" dirty="0">
                <a:latin typeface="SassoonPrimaryInfant" pitchFamily="2" charset="0"/>
              </a:rPr>
              <a:t> </a:t>
            </a:r>
            <a:r>
              <a:rPr lang="en-GB" sz="2400" dirty="0" smtClean="0">
                <a:latin typeface="SassoonPrimaryInfant" pitchFamily="2" charset="0"/>
              </a:rPr>
              <a:t>     presentation; </a:t>
            </a:r>
          </a:p>
          <a:p>
            <a:pPr marL="342900" indent="-342900">
              <a:lnSpc>
                <a:spcPct val="150000"/>
              </a:lnSpc>
              <a:buFont typeface="Wingdings" panose="05000000000000000000" pitchFamily="2" charset="2"/>
              <a:buChar char="q"/>
            </a:pPr>
            <a:r>
              <a:rPr lang="en-GB" sz="2400" dirty="0">
                <a:latin typeface="SassoonPrimaryInfant" pitchFamily="2" charset="0"/>
              </a:rPr>
              <a:t> </a:t>
            </a:r>
            <a:r>
              <a:rPr lang="en-GB" sz="2400" dirty="0" smtClean="0">
                <a:latin typeface="SassoonPrimaryInfant" pitchFamily="2" charset="0"/>
              </a:rPr>
              <a:t> Speaking and Listening</a:t>
            </a:r>
            <a:r>
              <a:rPr lang="en-GB" dirty="0" smtClean="0">
                <a:latin typeface="SassoonPrimaryInfant" pitchFamily="2" charset="0"/>
              </a:rPr>
              <a:t>.</a:t>
            </a:r>
            <a:endParaRPr lang="en-GB" dirty="0">
              <a:latin typeface="SassoonPrimaryInfant" pitchFamily="2" charset="0"/>
            </a:endParaRPr>
          </a:p>
        </p:txBody>
      </p:sp>
    </p:spTree>
    <p:extLst>
      <p:ext uri="{BB962C8B-B14F-4D97-AF65-F5344CB8AC3E}">
        <p14:creationId xmlns:p14="http://schemas.microsoft.com/office/powerpoint/2010/main" val="309736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184" t="32281" r="36164" b="27360"/>
          <a:stretch/>
        </p:blipFill>
        <p:spPr>
          <a:xfrm>
            <a:off x="2123728" y="3501008"/>
            <a:ext cx="4037716" cy="2805870"/>
          </a:xfrm>
          <a:prstGeom prst="rect">
            <a:avLst/>
          </a:prstGeom>
        </p:spPr>
      </p:pic>
      <p:pic>
        <p:nvPicPr>
          <p:cNvPr id="3" name="Picture 2"/>
          <p:cNvPicPr>
            <a:picLocks noChangeAspect="1"/>
          </p:cNvPicPr>
          <p:nvPr/>
        </p:nvPicPr>
        <p:blipFill rotWithShape="1">
          <a:blip r:embed="rId4"/>
          <a:srcRect l="31545" t="40359" r="33035" b="20267"/>
          <a:stretch/>
        </p:blipFill>
        <p:spPr>
          <a:xfrm>
            <a:off x="611560" y="836712"/>
            <a:ext cx="3888432" cy="2430270"/>
          </a:xfrm>
          <a:prstGeom prst="rect">
            <a:avLst/>
          </a:prstGeom>
        </p:spPr>
      </p:pic>
      <p:pic>
        <p:nvPicPr>
          <p:cNvPr id="4" name="Picture 3"/>
          <p:cNvPicPr>
            <a:picLocks noChangeAspect="1"/>
          </p:cNvPicPr>
          <p:nvPr/>
        </p:nvPicPr>
        <p:blipFill rotWithShape="1">
          <a:blip r:embed="rId5"/>
          <a:srcRect l="30630" t="24406" r="33397" b="37203"/>
          <a:stretch/>
        </p:blipFill>
        <p:spPr>
          <a:xfrm>
            <a:off x="4572000" y="849644"/>
            <a:ext cx="4104457" cy="2462674"/>
          </a:xfrm>
          <a:prstGeom prst="rect">
            <a:avLst/>
          </a:prstGeom>
        </p:spPr>
      </p:pic>
      <p:sp>
        <p:nvSpPr>
          <p:cNvPr id="5" name="TextBox 4"/>
          <p:cNvSpPr txBox="1"/>
          <p:nvPr/>
        </p:nvSpPr>
        <p:spPr>
          <a:xfrm>
            <a:off x="1043608" y="3645024"/>
            <a:ext cx="648072" cy="369332"/>
          </a:xfrm>
          <a:prstGeom prst="rect">
            <a:avLst/>
          </a:prstGeom>
          <a:noFill/>
        </p:spPr>
        <p:txBody>
          <a:bodyPr wrap="square" rtlCol="0">
            <a:spAutoFit/>
          </a:bodyPr>
          <a:lstStyle/>
          <a:p>
            <a:r>
              <a:rPr lang="en-GB" dirty="0" smtClean="0">
                <a:latin typeface="SassoonPrimaryInfant" pitchFamily="2" charset="0"/>
              </a:rPr>
              <a:t>(1c)</a:t>
            </a:r>
            <a:endParaRPr lang="en-GB" dirty="0">
              <a:latin typeface="SassoonPrimaryInfant" pitchFamily="2" charset="0"/>
            </a:endParaRPr>
          </a:p>
        </p:txBody>
      </p:sp>
    </p:spTree>
    <p:extLst>
      <p:ext uri="{BB962C8B-B14F-4D97-AF65-F5344CB8AC3E}">
        <p14:creationId xmlns:p14="http://schemas.microsoft.com/office/powerpoint/2010/main" val="261909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183" t="20469" r="33397" b="9641"/>
          <a:stretch/>
        </p:blipFill>
        <p:spPr>
          <a:xfrm>
            <a:off x="1691680" y="692696"/>
            <a:ext cx="4968552" cy="5511987"/>
          </a:xfrm>
          <a:prstGeom prst="rect">
            <a:avLst/>
          </a:prstGeom>
        </p:spPr>
      </p:pic>
      <p:sp>
        <p:nvSpPr>
          <p:cNvPr id="4" name="TextBox 3"/>
          <p:cNvSpPr txBox="1"/>
          <p:nvPr/>
        </p:nvSpPr>
        <p:spPr>
          <a:xfrm>
            <a:off x="683568" y="1124744"/>
            <a:ext cx="1008112" cy="369332"/>
          </a:xfrm>
          <a:prstGeom prst="rect">
            <a:avLst/>
          </a:prstGeom>
          <a:noFill/>
        </p:spPr>
        <p:txBody>
          <a:bodyPr wrap="square" rtlCol="0">
            <a:spAutoFit/>
          </a:bodyPr>
          <a:lstStyle/>
          <a:p>
            <a:r>
              <a:rPr lang="en-GB" b="1" dirty="0" smtClean="0">
                <a:latin typeface="SassoonPrimaryInfant" pitchFamily="2" charset="0"/>
              </a:rPr>
              <a:t>(1d)</a:t>
            </a:r>
            <a:endParaRPr lang="en-GB" b="1" dirty="0">
              <a:latin typeface="SassoonPrimaryInfant" pitchFamily="2" charset="0"/>
            </a:endParaRPr>
          </a:p>
        </p:txBody>
      </p:sp>
    </p:spTree>
    <p:extLst>
      <p:ext uri="{BB962C8B-B14F-4D97-AF65-F5344CB8AC3E}">
        <p14:creationId xmlns:p14="http://schemas.microsoft.com/office/powerpoint/2010/main" val="221846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328" t="15548" r="31184" b="22438"/>
          <a:stretch/>
        </p:blipFill>
        <p:spPr>
          <a:xfrm>
            <a:off x="1331640" y="908720"/>
            <a:ext cx="6624736" cy="4968552"/>
          </a:xfrm>
          <a:prstGeom prst="rect">
            <a:avLst/>
          </a:prstGeom>
        </p:spPr>
      </p:pic>
      <p:sp>
        <p:nvSpPr>
          <p:cNvPr id="4" name="TextBox 3"/>
          <p:cNvSpPr txBox="1"/>
          <p:nvPr/>
        </p:nvSpPr>
        <p:spPr>
          <a:xfrm>
            <a:off x="683568" y="908720"/>
            <a:ext cx="792088" cy="461665"/>
          </a:xfrm>
          <a:prstGeom prst="rect">
            <a:avLst/>
          </a:prstGeom>
          <a:noFill/>
        </p:spPr>
        <p:txBody>
          <a:bodyPr wrap="square" rtlCol="0">
            <a:spAutoFit/>
          </a:bodyPr>
          <a:lstStyle/>
          <a:p>
            <a:r>
              <a:rPr lang="en-GB" sz="2400" b="1" dirty="0" smtClean="0">
                <a:latin typeface="SassoonPrimaryInfant" pitchFamily="2" charset="0"/>
              </a:rPr>
              <a:t>(1a)</a:t>
            </a:r>
            <a:endParaRPr lang="en-GB" b="1" dirty="0">
              <a:latin typeface="SassoonPrimaryInfant" pitchFamily="2" charset="0"/>
            </a:endParaRPr>
          </a:p>
        </p:txBody>
      </p:sp>
    </p:spTree>
    <p:extLst>
      <p:ext uri="{BB962C8B-B14F-4D97-AF65-F5344CB8AC3E}">
        <p14:creationId xmlns:p14="http://schemas.microsoft.com/office/powerpoint/2010/main" val="79239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882" t="21454" r="30630" b="16531"/>
          <a:stretch/>
        </p:blipFill>
        <p:spPr>
          <a:xfrm>
            <a:off x="1187624" y="1052736"/>
            <a:ext cx="6408712" cy="4806534"/>
          </a:xfrm>
          <a:prstGeom prst="rect">
            <a:avLst/>
          </a:prstGeom>
        </p:spPr>
      </p:pic>
      <p:sp>
        <p:nvSpPr>
          <p:cNvPr id="3" name="TextBox 2"/>
          <p:cNvSpPr txBox="1"/>
          <p:nvPr/>
        </p:nvSpPr>
        <p:spPr>
          <a:xfrm>
            <a:off x="611560" y="1052736"/>
            <a:ext cx="720080" cy="461665"/>
          </a:xfrm>
          <a:prstGeom prst="rect">
            <a:avLst/>
          </a:prstGeom>
          <a:noFill/>
        </p:spPr>
        <p:txBody>
          <a:bodyPr wrap="square" rtlCol="0">
            <a:spAutoFit/>
          </a:bodyPr>
          <a:lstStyle/>
          <a:p>
            <a:r>
              <a:rPr lang="en-GB" sz="2400" dirty="0" smtClean="0">
                <a:latin typeface="SassoonPrimaryInfant" pitchFamily="2" charset="0"/>
              </a:rPr>
              <a:t>(1b)</a:t>
            </a:r>
            <a:endParaRPr lang="en-GB" dirty="0">
              <a:latin typeface="SassoonPrimaryInfant" pitchFamily="2" charset="0"/>
            </a:endParaRPr>
          </a:p>
        </p:txBody>
      </p:sp>
    </p:spTree>
    <p:extLst>
      <p:ext uri="{BB962C8B-B14F-4D97-AF65-F5344CB8AC3E}">
        <p14:creationId xmlns:p14="http://schemas.microsoft.com/office/powerpoint/2010/main" val="115474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221" t="20469" r="31184" b="15547"/>
          <a:stretch/>
        </p:blipFill>
        <p:spPr>
          <a:xfrm>
            <a:off x="1547664" y="1268760"/>
            <a:ext cx="6192688" cy="4680520"/>
          </a:xfrm>
          <a:prstGeom prst="rect">
            <a:avLst/>
          </a:prstGeom>
        </p:spPr>
      </p:pic>
      <p:sp>
        <p:nvSpPr>
          <p:cNvPr id="3" name="TextBox 2"/>
          <p:cNvSpPr txBox="1"/>
          <p:nvPr/>
        </p:nvSpPr>
        <p:spPr>
          <a:xfrm>
            <a:off x="539552" y="1124744"/>
            <a:ext cx="864096" cy="461665"/>
          </a:xfrm>
          <a:prstGeom prst="rect">
            <a:avLst/>
          </a:prstGeom>
          <a:noFill/>
        </p:spPr>
        <p:txBody>
          <a:bodyPr wrap="square" rtlCol="0">
            <a:spAutoFit/>
          </a:bodyPr>
          <a:lstStyle/>
          <a:p>
            <a:r>
              <a:rPr lang="en-GB" sz="2400" b="1" dirty="0" smtClean="0">
                <a:latin typeface="SassoonPrimaryInfant" pitchFamily="2" charset="0"/>
              </a:rPr>
              <a:t>(1c)</a:t>
            </a:r>
            <a:endParaRPr lang="en-GB" b="1" dirty="0">
              <a:latin typeface="SassoonPrimaryInfant" pitchFamily="2" charset="0"/>
            </a:endParaRPr>
          </a:p>
        </p:txBody>
      </p:sp>
    </p:spTree>
    <p:extLst>
      <p:ext uri="{BB962C8B-B14F-4D97-AF65-F5344CB8AC3E}">
        <p14:creationId xmlns:p14="http://schemas.microsoft.com/office/powerpoint/2010/main" val="2459898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2881" t="18500" r="30077" b="34250"/>
          <a:stretch/>
        </p:blipFill>
        <p:spPr>
          <a:xfrm>
            <a:off x="1007604" y="1494076"/>
            <a:ext cx="7268308" cy="4104456"/>
          </a:xfrm>
          <a:prstGeom prst="rect">
            <a:avLst/>
          </a:prstGeom>
        </p:spPr>
      </p:pic>
      <p:sp>
        <p:nvSpPr>
          <p:cNvPr id="4" name="TextBox 3"/>
          <p:cNvSpPr txBox="1"/>
          <p:nvPr/>
        </p:nvSpPr>
        <p:spPr>
          <a:xfrm>
            <a:off x="683568" y="1124744"/>
            <a:ext cx="1008112" cy="461665"/>
          </a:xfrm>
          <a:prstGeom prst="rect">
            <a:avLst/>
          </a:prstGeom>
          <a:noFill/>
        </p:spPr>
        <p:txBody>
          <a:bodyPr wrap="square" rtlCol="0">
            <a:spAutoFit/>
          </a:bodyPr>
          <a:lstStyle/>
          <a:p>
            <a:r>
              <a:rPr lang="en-GB" sz="2400" dirty="0" smtClean="0">
                <a:latin typeface="SassoonPrimaryInfant" pitchFamily="2" charset="0"/>
              </a:rPr>
              <a:t>(1d)</a:t>
            </a:r>
            <a:endParaRPr lang="en-GB" sz="2400" dirty="0">
              <a:latin typeface="SassoonPrimaryInfant" pitchFamily="2" charset="0"/>
            </a:endParaRPr>
          </a:p>
        </p:txBody>
      </p:sp>
    </p:spTree>
    <p:extLst>
      <p:ext uri="{BB962C8B-B14F-4D97-AF65-F5344CB8AC3E}">
        <p14:creationId xmlns:p14="http://schemas.microsoft.com/office/powerpoint/2010/main" val="273828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92696"/>
            <a:ext cx="7128792" cy="954107"/>
          </a:xfrm>
          <a:prstGeom prst="rect">
            <a:avLst/>
          </a:prstGeom>
        </p:spPr>
        <p:txBody>
          <a:bodyPr wrap="square">
            <a:spAutoFit/>
          </a:bodyPr>
          <a:lstStyle/>
          <a:p>
            <a:r>
              <a:rPr lang="en-GB" sz="2800" b="1" dirty="0" smtClean="0">
                <a:latin typeface="SassoonPrimaryInfant" pitchFamily="2" charset="0"/>
              </a:rPr>
              <a:t>How do we support the children to reach this ‘expected standard’?  </a:t>
            </a:r>
            <a:endParaRPr lang="en-GB" sz="2800" b="1" dirty="0">
              <a:latin typeface="SassoonPrimaryInfant" pitchFamily="2" charset="0"/>
            </a:endParaRPr>
          </a:p>
        </p:txBody>
      </p:sp>
      <p:sp>
        <p:nvSpPr>
          <p:cNvPr id="3" name="TextBox 2"/>
          <p:cNvSpPr txBox="1"/>
          <p:nvPr/>
        </p:nvSpPr>
        <p:spPr>
          <a:xfrm>
            <a:off x="827584" y="2060848"/>
            <a:ext cx="7704856" cy="2739211"/>
          </a:xfrm>
          <a:prstGeom prst="rect">
            <a:avLst/>
          </a:prstGeom>
          <a:noFill/>
        </p:spPr>
        <p:txBody>
          <a:bodyPr wrap="square" rtlCol="0">
            <a:spAutoFit/>
          </a:bodyPr>
          <a:lstStyle/>
          <a:p>
            <a:pPr marL="457200" indent="-457200">
              <a:buFont typeface="Wingdings" panose="05000000000000000000" pitchFamily="2" charset="2"/>
              <a:buChar char="ü"/>
            </a:pPr>
            <a:r>
              <a:rPr lang="en-GB" sz="2600" dirty="0" smtClean="0">
                <a:latin typeface="SassoonPrimaryInfant" pitchFamily="2" charset="0"/>
              </a:rPr>
              <a:t>Whole class comprehension activities</a:t>
            </a:r>
          </a:p>
          <a:p>
            <a:pPr marL="457200" indent="-457200">
              <a:buFont typeface="Wingdings" panose="05000000000000000000" pitchFamily="2" charset="2"/>
              <a:buChar char="ü"/>
            </a:pPr>
            <a:r>
              <a:rPr lang="en-GB" sz="2600" dirty="0" smtClean="0">
                <a:latin typeface="SassoonPrimaryInfant" pitchFamily="2" charset="0"/>
              </a:rPr>
              <a:t>Small group reading activities</a:t>
            </a:r>
          </a:p>
          <a:p>
            <a:pPr marL="457200" indent="-457200">
              <a:buFont typeface="Wingdings" panose="05000000000000000000" pitchFamily="2" charset="2"/>
              <a:buChar char="ü"/>
            </a:pPr>
            <a:r>
              <a:rPr lang="en-GB" sz="2600" dirty="0" smtClean="0">
                <a:latin typeface="SassoonPrimaryInfant" pitchFamily="2" charset="0"/>
              </a:rPr>
              <a:t>Individual reading with an adult’s support.</a:t>
            </a:r>
            <a:endParaRPr lang="en-GB" sz="2600" dirty="0">
              <a:latin typeface="SassoonPrimaryInfant" pitchFamily="2" charset="0"/>
            </a:endParaRPr>
          </a:p>
          <a:p>
            <a:pPr marL="457200" indent="-457200">
              <a:buFont typeface="Wingdings" panose="05000000000000000000" pitchFamily="2" charset="2"/>
              <a:buChar char="ü"/>
            </a:pPr>
            <a:r>
              <a:rPr lang="en-GB" sz="2600" dirty="0" smtClean="0">
                <a:latin typeface="SassoonPrimaryInfant" pitchFamily="2" charset="0"/>
              </a:rPr>
              <a:t>Through discussion and then encouraging the children to record their answers in writing.  </a:t>
            </a:r>
          </a:p>
          <a:p>
            <a:pPr marL="457200" indent="-457200">
              <a:buFont typeface="Wingdings" panose="05000000000000000000" pitchFamily="2" charset="2"/>
              <a:buChar char="ü"/>
            </a:pPr>
            <a:r>
              <a:rPr lang="en-GB" sz="2600" dirty="0" smtClean="0">
                <a:latin typeface="SassoonPrimaryInfant" pitchFamily="2" charset="0"/>
              </a:rPr>
              <a:t>Follow up reading tasks.</a:t>
            </a:r>
          </a:p>
          <a:p>
            <a:endParaRPr lang="en-GB" sz="1600" dirty="0">
              <a:latin typeface="SassoonPrimaryInfant" pitchFamily="2" charset="0"/>
            </a:endParaRPr>
          </a:p>
        </p:txBody>
      </p:sp>
    </p:spTree>
    <p:extLst>
      <p:ext uri="{BB962C8B-B14F-4D97-AF65-F5344CB8AC3E}">
        <p14:creationId xmlns:p14="http://schemas.microsoft.com/office/powerpoint/2010/main" val="4142950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915337"/>
            <a:ext cx="7344816" cy="1721575"/>
          </a:xfrm>
        </p:spPr>
        <p:txBody>
          <a:bodyPr>
            <a:noAutofit/>
          </a:bodyPr>
          <a:lstStyle/>
          <a:p>
            <a:r>
              <a:rPr lang="en-GB" dirty="0" smtClean="0">
                <a:latin typeface="SassoonPrimaryInfant" pitchFamily="2" charset="0"/>
              </a:rPr>
              <a:t>Spelling, Punctuation &amp; Grammar</a:t>
            </a:r>
            <a:endParaRPr lang="en-GB" dirty="0">
              <a:latin typeface="SassoonPrimaryInfant" pitchFamily="2" charset="0"/>
            </a:endParaRPr>
          </a:p>
        </p:txBody>
      </p:sp>
      <p:sp>
        <p:nvSpPr>
          <p:cNvPr id="3" name="AutoShape 2" descr="Image result for spel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Punctuation Ma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7" y="3429000"/>
            <a:ext cx="3744416" cy="2320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pel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7510">
            <a:off x="648401" y="4654589"/>
            <a:ext cx="2016225" cy="13425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gramma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838" b="15764"/>
          <a:stretch/>
        </p:blipFill>
        <p:spPr bwMode="auto">
          <a:xfrm>
            <a:off x="4283968" y="2471109"/>
            <a:ext cx="4084338"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04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7272808" cy="2616101"/>
          </a:xfrm>
          <a:prstGeom prst="rect">
            <a:avLst/>
          </a:prstGeom>
          <a:noFill/>
        </p:spPr>
        <p:txBody>
          <a:bodyPr wrap="square" rtlCol="0">
            <a:spAutoFit/>
          </a:bodyPr>
          <a:lstStyle/>
          <a:p>
            <a:r>
              <a:rPr lang="en-GB" sz="3600" b="1" dirty="0" smtClean="0">
                <a:latin typeface="SassoonPrimaryInfant" pitchFamily="2" charset="0"/>
              </a:rPr>
              <a:t>Spelling Punctuation &amp; Grammar</a:t>
            </a:r>
            <a:r>
              <a:rPr lang="en-GB" sz="3200" dirty="0" smtClean="0">
                <a:latin typeface="SassoonPrimaryInfant" pitchFamily="2" charset="0"/>
              </a:rPr>
              <a:t> </a:t>
            </a:r>
          </a:p>
          <a:p>
            <a:endParaRPr lang="en-GB" sz="3200" dirty="0" smtClean="0">
              <a:latin typeface="SassoonPrimaryInfant" pitchFamily="2" charset="0"/>
            </a:endParaRPr>
          </a:p>
          <a:p>
            <a:r>
              <a:rPr lang="en-GB" sz="3200" dirty="0" smtClean="0">
                <a:latin typeface="SassoonPrimaryInfant" pitchFamily="2" charset="0"/>
              </a:rPr>
              <a:t>what does the ‘expected standard’ look like for the Spelling, Punctuation &amp; Grammar element?</a:t>
            </a:r>
            <a:endParaRPr lang="en-GB" dirty="0">
              <a:latin typeface="SassoonPrimaryInfant" pitchFamily="2" charset="0"/>
            </a:endParaRPr>
          </a:p>
        </p:txBody>
      </p:sp>
    </p:spTree>
    <p:extLst>
      <p:ext uri="{BB962C8B-B14F-4D97-AF65-F5344CB8AC3E}">
        <p14:creationId xmlns:p14="http://schemas.microsoft.com/office/powerpoint/2010/main" val="2161623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569" y="1052736"/>
            <a:ext cx="7488832" cy="1077218"/>
          </a:xfrm>
          <a:prstGeom prst="rect">
            <a:avLst/>
          </a:prstGeom>
          <a:noFill/>
        </p:spPr>
        <p:txBody>
          <a:bodyPr wrap="square" rtlCol="0">
            <a:spAutoFit/>
          </a:bodyPr>
          <a:lstStyle/>
          <a:p>
            <a:r>
              <a:rPr lang="en-GB" sz="3200" dirty="0" smtClean="0">
                <a:latin typeface="SassoonPrimaryInfant" pitchFamily="2" charset="0"/>
              </a:rPr>
              <a:t>There are seven key foci in the SPAG test:</a:t>
            </a: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smtClean="0">
              <a:latin typeface="Comic Sans MS" panose="030F0702030302020204" pitchFamily="66" charset="0"/>
            </a:endParaRPr>
          </a:p>
        </p:txBody>
      </p:sp>
      <p:sp>
        <p:nvSpPr>
          <p:cNvPr id="4" name="TextBox 3"/>
          <p:cNvSpPr txBox="1"/>
          <p:nvPr/>
        </p:nvSpPr>
        <p:spPr>
          <a:xfrm>
            <a:off x="1055827" y="2114002"/>
            <a:ext cx="7272808" cy="1077218"/>
          </a:xfrm>
          <a:prstGeom prst="rect">
            <a:avLst/>
          </a:prstGeom>
          <a:noFill/>
        </p:spPr>
        <p:txBody>
          <a:bodyPr wrap="square" rtlCol="0">
            <a:spAutoFit/>
          </a:bodyPr>
          <a:lstStyle/>
          <a:p>
            <a:pPr marL="342900" indent="-342900">
              <a:buAutoNum type="arabicPeriod"/>
            </a:pPr>
            <a:r>
              <a:rPr lang="en-GB" sz="2800" b="1" dirty="0" smtClean="0">
                <a:latin typeface="SassoonPrimaryInfant" pitchFamily="2" charset="0"/>
              </a:rPr>
              <a:t>Grammatical Terms/ Word Classes</a:t>
            </a:r>
          </a:p>
          <a:p>
            <a:pPr marL="342900" indent="-342900">
              <a:buAutoNum type="arabicPeriod"/>
            </a:pPr>
            <a:endParaRPr lang="en-GB" dirty="0"/>
          </a:p>
          <a:p>
            <a:endParaRPr lang="en-GB" dirty="0"/>
          </a:p>
        </p:txBody>
      </p:sp>
      <p:sp>
        <p:nvSpPr>
          <p:cNvPr id="5" name="Rectangle 4"/>
          <p:cNvSpPr/>
          <p:nvPr/>
        </p:nvSpPr>
        <p:spPr>
          <a:xfrm>
            <a:off x="1069609" y="3202688"/>
            <a:ext cx="7128792" cy="2062103"/>
          </a:xfrm>
          <a:prstGeom prst="rect">
            <a:avLst/>
          </a:prstGeom>
          <a:ln w="31750"/>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smtClean="0">
                <a:latin typeface="Arial Narrow" panose="020B0606020202030204" pitchFamily="34" charset="0"/>
              </a:rPr>
              <a:t>2)  Circle </a:t>
            </a:r>
            <a:r>
              <a:rPr lang="en-GB" sz="3200" dirty="0">
                <a:latin typeface="Arial Narrow" panose="020B0606020202030204" pitchFamily="34" charset="0"/>
              </a:rPr>
              <a:t>the adjective in the sentence below. </a:t>
            </a:r>
            <a:endParaRPr lang="en-GB" sz="3200" dirty="0" smtClean="0">
              <a:latin typeface="Arial Narrow" panose="020B0606020202030204" pitchFamily="34" charset="0"/>
            </a:endParaRPr>
          </a:p>
          <a:p>
            <a:endParaRPr lang="en-GB" sz="3200" dirty="0">
              <a:latin typeface="Arial Narrow" panose="020B0606020202030204" pitchFamily="34" charset="0"/>
            </a:endParaRPr>
          </a:p>
          <a:p>
            <a:pPr algn="ctr"/>
            <a:r>
              <a:rPr lang="en-GB" sz="3200" i="1" dirty="0" smtClean="0">
                <a:latin typeface="Arial Narrow" panose="020B0606020202030204" pitchFamily="34" charset="0"/>
              </a:rPr>
              <a:t>The </a:t>
            </a:r>
            <a:r>
              <a:rPr lang="en-GB" sz="3200" i="1" dirty="0">
                <a:latin typeface="Arial Narrow" panose="020B0606020202030204" pitchFamily="34" charset="0"/>
              </a:rPr>
              <a:t>tree was taller than the house</a:t>
            </a:r>
            <a:r>
              <a:rPr lang="en-GB" sz="3200" i="1" dirty="0" smtClean="0">
                <a:latin typeface="Arial Narrow" panose="020B0606020202030204" pitchFamily="34" charset="0"/>
              </a:rPr>
              <a:t>.</a:t>
            </a:r>
          </a:p>
          <a:p>
            <a:pPr algn="ctr"/>
            <a:endParaRPr lang="en-GB" sz="3200" dirty="0">
              <a:latin typeface="Arial Narrow" panose="020B0606020202030204" pitchFamily="34" charset="0"/>
            </a:endParaRPr>
          </a:p>
        </p:txBody>
      </p:sp>
    </p:spTree>
    <p:extLst>
      <p:ext uri="{BB962C8B-B14F-4D97-AF65-F5344CB8AC3E}">
        <p14:creationId xmlns:p14="http://schemas.microsoft.com/office/powerpoint/2010/main" val="105317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346" y="839614"/>
            <a:ext cx="7583062" cy="1077218"/>
          </a:xfrm>
          <a:prstGeom prst="rect">
            <a:avLst/>
          </a:prstGeom>
          <a:noFill/>
        </p:spPr>
        <p:txBody>
          <a:bodyPr wrap="square" rtlCol="0">
            <a:spAutoFit/>
          </a:bodyPr>
          <a:lstStyle/>
          <a:p>
            <a:r>
              <a:rPr lang="en-GB" sz="3200" dirty="0" smtClean="0">
                <a:latin typeface="SassoonPrimaryInfant" pitchFamily="2" charset="0"/>
              </a:rPr>
              <a:t>What is expected of our children by the         time they reach May of Year Two?  </a:t>
            </a:r>
            <a:endParaRPr lang="en-GB" sz="3200" dirty="0">
              <a:latin typeface="SassoonPrimaryInfant" pitchFamily="2" charset="0"/>
            </a:endParaRPr>
          </a:p>
        </p:txBody>
      </p:sp>
      <p:sp>
        <p:nvSpPr>
          <p:cNvPr id="3" name="TextBox 2"/>
          <p:cNvSpPr txBox="1"/>
          <p:nvPr/>
        </p:nvSpPr>
        <p:spPr>
          <a:xfrm>
            <a:off x="971600" y="1916832"/>
            <a:ext cx="7538618" cy="4524315"/>
          </a:xfrm>
          <a:prstGeom prst="rect">
            <a:avLst/>
          </a:prstGeom>
          <a:noFill/>
        </p:spPr>
        <p:txBody>
          <a:bodyPr wrap="square" rtlCol="0">
            <a:spAutoFit/>
          </a:bodyPr>
          <a:lstStyle/>
          <a:p>
            <a:r>
              <a:rPr lang="en-GB" dirty="0" smtClean="0">
                <a:latin typeface="SassoonPrimaryInfant" pitchFamily="2" charset="0"/>
              </a:rPr>
              <a:t>Statutory Assessment Tests  (SATs) take place in May of Year Two.  </a:t>
            </a:r>
          </a:p>
          <a:p>
            <a:endParaRPr lang="en-GB" dirty="0">
              <a:latin typeface="SassoonPrimaryInfant" pitchFamily="2" charset="0"/>
            </a:endParaRPr>
          </a:p>
          <a:p>
            <a:r>
              <a:rPr lang="en-GB" dirty="0" smtClean="0">
                <a:latin typeface="SassoonPrimaryInfant" pitchFamily="2" charset="0"/>
              </a:rPr>
              <a:t>Children take tests in:</a:t>
            </a:r>
          </a:p>
          <a:p>
            <a:endParaRPr lang="en-GB" dirty="0" smtClean="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Reading   (2 papers)  </a:t>
            </a:r>
          </a:p>
          <a:p>
            <a:pPr marL="285750" indent="-285750">
              <a:buFont typeface="Wingdings" panose="05000000000000000000" pitchFamily="2" charset="2"/>
              <a:buChar char="v"/>
            </a:pPr>
            <a:r>
              <a:rPr lang="en-GB" dirty="0" smtClean="0">
                <a:latin typeface="SassoonPrimaryInfant" pitchFamily="2" charset="0"/>
              </a:rPr>
              <a:t>Spelling   (20 words)           </a:t>
            </a:r>
          </a:p>
          <a:p>
            <a:pPr marL="285750" indent="-285750">
              <a:buFont typeface="Wingdings" panose="05000000000000000000" pitchFamily="2" charset="2"/>
              <a:buChar char="v"/>
            </a:pPr>
            <a:r>
              <a:rPr lang="en-GB" dirty="0" smtClean="0">
                <a:latin typeface="SassoonPrimaryInfant" pitchFamily="2" charset="0"/>
              </a:rPr>
              <a:t>Punctuation &amp; Grammar (20 questions)</a:t>
            </a:r>
          </a:p>
          <a:p>
            <a:endParaRPr lang="en-GB" dirty="0" smtClean="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Writing is not assessed as a test but a collection of evidence from across the curriculum from throughout the year. </a:t>
            </a:r>
          </a:p>
          <a:p>
            <a:r>
              <a:rPr lang="en-GB" dirty="0" smtClean="0">
                <a:latin typeface="SassoonPrimaryInfant" pitchFamily="2" charset="0"/>
              </a:rPr>
              <a:t> </a:t>
            </a:r>
            <a:endParaRPr lang="en-GB" dirty="0">
              <a:latin typeface="SassoonPrimaryInfant" pitchFamily="2" charset="0"/>
            </a:endParaRPr>
          </a:p>
          <a:p>
            <a:r>
              <a:rPr lang="en-GB" dirty="0" smtClean="0">
                <a:latin typeface="SassoonPrimaryInfant" pitchFamily="2" charset="0"/>
              </a:rPr>
              <a:t>KS1 tests are all marked internally before being moderated internally within our own school and where possible with our cluster schools. Following this external moderation takes place.  After all results have been validated we then report to parents in our end of year reports in July. </a:t>
            </a:r>
          </a:p>
          <a:p>
            <a:endParaRPr lang="en-GB" dirty="0" smtClean="0">
              <a:latin typeface="SassoonPrimaryInfant" pitchFamily="2" charset="0"/>
            </a:endParaRPr>
          </a:p>
        </p:txBody>
      </p:sp>
    </p:spTree>
    <p:extLst>
      <p:ext uri="{BB962C8B-B14F-4D97-AF65-F5344CB8AC3E}">
        <p14:creationId xmlns:p14="http://schemas.microsoft.com/office/powerpoint/2010/main" val="1160214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7416824" cy="830997"/>
          </a:xfrm>
          <a:prstGeom prst="rect">
            <a:avLst/>
          </a:prstGeom>
          <a:noFill/>
        </p:spPr>
        <p:txBody>
          <a:bodyPr wrap="square" rtlCol="0">
            <a:spAutoFit/>
          </a:bodyPr>
          <a:lstStyle/>
          <a:p>
            <a:pPr marL="342900" indent="-342900">
              <a:buAutoNum type="arabicPeriod" startAt="2"/>
            </a:pPr>
            <a:r>
              <a:rPr lang="en-GB" sz="2800" b="1" dirty="0" smtClean="0">
                <a:latin typeface="SassoonPrimaryInfant" pitchFamily="2" charset="0"/>
              </a:rPr>
              <a:t>Functions of Sentences.</a:t>
            </a:r>
          </a:p>
          <a:p>
            <a:endParaRPr lang="en-GB" sz="2000" dirty="0">
              <a:latin typeface="Comic Sans MS" panose="030F0702030302020204" pitchFamily="66" charset="0"/>
            </a:endParaRPr>
          </a:p>
        </p:txBody>
      </p:sp>
      <p:sp>
        <p:nvSpPr>
          <p:cNvPr id="4" name="TextBox 3"/>
          <p:cNvSpPr txBox="1"/>
          <p:nvPr/>
        </p:nvSpPr>
        <p:spPr>
          <a:xfrm>
            <a:off x="971600" y="1844824"/>
            <a:ext cx="7200800" cy="4339650"/>
          </a:xfrm>
          <a:prstGeom prst="rect">
            <a:avLst/>
          </a:prstGeom>
          <a:solidFill>
            <a:schemeClr val="bg1"/>
          </a:solidFill>
          <a:ln w="31750">
            <a:solidFill>
              <a:schemeClr val="accent5">
                <a:lumMod val="75000"/>
              </a:schemeClr>
            </a:solidFill>
          </a:ln>
        </p:spPr>
        <p:txBody>
          <a:bodyPr wrap="square" rtlCol="0">
            <a:spAutoFit/>
          </a:bodyPr>
          <a:lstStyle/>
          <a:p>
            <a:r>
              <a:rPr lang="en-GB" sz="2800" dirty="0" smtClean="0">
                <a:latin typeface="Arial Narrow" panose="020B0606020202030204" pitchFamily="34" charset="0"/>
              </a:rPr>
              <a:t>13) What </a:t>
            </a:r>
            <a:r>
              <a:rPr lang="en-GB" sz="2800" dirty="0">
                <a:latin typeface="Arial Narrow" panose="020B0606020202030204" pitchFamily="34" charset="0"/>
              </a:rPr>
              <a:t>is the sentence below? </a:t>
            </a:r>
            <a:endParaRPr lang="en-GB" sz="2800" dirty="0" smtClean="0">
              <a:latin typeface="Arial Narrow" panose="020B0606020202030204" pitchFamily="34" charset="0"/>
            </a:endParaRPr>
          </a:p>
          <a:p>
            <a:r>
              <a:rPr lang="en-GB" sz="2800" dirty="0" smtClean="0">
                <a:latin typeface="Arial Narrow" panose="020B0606020202030204" pitchFamily="34" charset="0"/>
              </a:rPr>
              <a:t>      The </a:t>
            </a:r>
            <a:r>
              <a:rPr lang="en-GB" sz="2800" dirty="0">
                <a:latin typeface="Arial Narrow" panose="020B0606020202030204" pitchFamily="34" charset="0"/>
              </a:rPr>
              <a:t>end punctuation is covered.</a:t>
            </a:r>
          </a:p>
          <a:p>
            <a:endParaRPr lang="en-GB" sz="2800" dirty="0" smtClean="0">
              <a:latin typeface="Arial Narrow" panose="020B0606020202030204" pitchFamily="34" charset="0"/>
            </a:endParaRPr>
          </a:p>
          <a:p>
            <a:r>
              <a:rPr lang="en-GB" sz="2800" dirty="0">
                <a:latin typeface="Arial Narrow" panose="020B0606020202030204" pitchFamily="34" charset="0"/>
              </a:rPr>
              <a:t> </a:t>
            </a:r>
            <a:r>
              <a:rPr lang="en-GB" sz="2800" dirty="0" smtClean="0">
                <a:latin typeface="Arial Narrow" panose="020B0606020202030204" pitchFamily="34" charset="0"/>
              </a:rPr>
              <a:t>             What </a:t>
            </a:r>
            <a:r>
              <a:rPr lang="en-GB" sz="2800" dirty="0">
                <a:latin typeface="Arial Narrow" panose="020B0606020202030204" pitchFamily="34" charset="0"/>
              </a:rPr>
              <a:t>a fantastic piece of work that is</a:t>
            </a:r>
          </a:p>
          <a:p>
            <a:endParaRPr lang="en-GB" sz="2400" dirty="0" smtClean="0">
              <a:latin typeface="Arial Narrow" panose="020B0606020202030204" pitchFamily="34" charset="0"/>
            </a:endParaRPr>
          </a:p>
          <a:p>
            <a:r>
              <a:rPr lang="en-GB" sz="2400" dirty="0" smtClean="0">
                <a:latin typeface="Arial Narrow" panose="020B0606020202030204" pitchFamily="34" charset="0"/>
              </a:rPr>
              <a:t>Tick one.</a:t>
            </a:r>
            <a:r>
              <a:rPr lang="en-GB" sz="2800" dirty="0" smtClean="0">
                <a:latin typeface="Arial Narrow" panose="020B0606020202030204" pitchFamily="34" charset="0"/>
              </a:rPr>
              <a:t>	a </a:t>
            </a:r>
            <a:r>
              <a:rPr lang="en-GB" sz="2800" dirty="0">
                <a:latin typeface="Arial Narrow" panose="020B0606020202030204" pitchFamily="34" charset="0"/>
              </a:rPr>
              <a:t>statement</a:t>
            </a:r>
          </a:p>
          <a:p>
            <a:r>
              <a:rPr lang="en-GB" sz="2800" dirty="0" smtClean="0">
                <a:latin typeface="Arial Narrow" panose="020B0606020202030204" pitchFamily="34" charset="0"/>
              </a:rPr>
              <a:t>		a </a:t>
            </a:r>
            <a:r>
              <a:rPr lang="en-GB" sz="2800" dirty="0">
                <a:latin typeface="Arial Narrow" panose="020B0606020202030204" pitchFamily="34" charset="0"/>
              </a:rPr>
              <a:t>command</a:t>
            </a:r>
          </a:p>
          <a:p>
            <a:r>
              <a:rPr lang="en-GB" sz="2800" dirty="0" smtClean="0">
                <a:latin typeface="Arial Narrow" panose="020B0606020202030204" pitchFamily="34" charset="0"/>
              </a:rPr>
              <a:t>		an </a:t>
            </a:r>
            <a:r>
              <a:rPr lang="en-GB" sz="2800" dirty="0">
                <a:latin typeface="Arial Narrow" panose="020B0606020202030204" pitchFamily="34" charset="0"/>
              </a:rPr>
              <a:t>exclamation</a:t>
            </a:r>
          </a:p>
          <a:p>
            <a:r>
              <a:rPr lang="en-GB" sz="2800" dirty="0" smtClean="0">
                <a:latin typeface="Arial Narrow" panose="020B0606020202030204" pitchFamily="34" charset="0"/>
              </a:rPr>
              <a:t>		a question</a:t>
            </a:r>
          </a:p>
          <a:p>
            <a:endParaRPr lang="en-GB" sz="2800" dirty="0">
              <a:latin typeface="Arial Narrow" panose="020B0606020202030204" pitchFamily="34" charset="0"/>
            </a:endParaRPr>
          </a:p>
        </p:txBody>
      </p:sp>
    </p:spTree>
    <p:extLst>
      <p:ext uri="{BB962C8B-B14F-4D97-AF65-F5344CB8AC3E}">
        <p14:creationId xmlns:p14="http://schemas.microsoft.com/office/powerpoint/2010/main" val="1444107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454" y="1052736"/>
            <a:ext cx="7560840" cy="800219"/>
          </a:xfrm>
          <a:prstGeom prst="rect">
            <a:avLst/>
          </a:prstGeom>
          <a:noFill/>
        </p:spPr>
        <p:txBody>
          <a:bodyPr wrap="square" rtlCol="0">
            <a:spAutoFit/>
          </a:bodyPr>
          <a:lstStyle/>
          <a:p>
            <a:r>
              <a:rPr lang="en-GB" sz="2800" b="1" dirty="0" smtClean="0">
                <a:latin typeface="SassoonPrimaryInfant" pitchFamily="2" charset="0"/>
              </a:rPr>
              <a:t>3.  Combining words, phrases and clauses.  </a:t>
            </a:r>
          </a:p>
          <a:p>
            <a:endParaRPr lang="en-GB" dirty="0"/>
          </a:p>
        </p:txBody>
      </p:sp>
      <p:sp>
        <p:nvSpPr>
          <p:cNvPr id="3" name="Rectangle 2"/>
          <p:cNvSpPr/>
          <p:nvPr/>
        </p:nvSpPr>
        <p:spPr>
          <a:xfrm>
            <a:off x="951470" y="2852936"/>
            <a:ext cx="7272808" cy="2923877"/>
          </a:xfrm>
          <a:prstGeom prst="rect">
            <a:avLst/>
          </a:prstGeom>
          <a:solidFill>
            <a:schemeClr val="bg1"/>
          </a:solidFill>
          <a:ln w="31750">
            <a:solidFill>
              <a:schemeClr val="accent2"/>
            </a:solidFill>
          </a:ln>
        </p:spPr>
        <p:txBody>
          <a:bodyPr wrap="square">
            <a:spAutoFit/>
          </a:bodyPr>
          <a:lstStyle/>
          <a:p>
            <a:r>
              <a:rPr lang="en-GB" sz="2800" dirty="0" smtClean="0">
                <a:latin typeface="Arial Narrow" panose="020B0606020202030204" pitchFamily="34" charset="0"/>
              </a:rPr>
              <a:t>9) </a:t>
            </a:r>
            <a:r>
              <a:rPr lang="en-GB" sz="2800" dirty="0">
                <a:latin typeface="Arial Narrow" panose="020B0606020202030204" pitchFamily="34" charset="0"/>
              </a:rPr>
              <a:t>Circle one word in the sentence below that can be replaced </a:t>
            </a:r>
            <a:r>
              <a:rPr lang="en-GB" sz="2800" dirty="0" smtClean="0">
                <a:latin typeface="Arial Narrow" panose="020B0606020202030204" pitchFamily="34" charset="0"/>
              </a:rPr>
              <a:t>with the </a:t>
            </a:r>
            <a:r>
              <a:rPr lang="en-GB" sz="2800" dirty="0">
                <a:latin typeface="Arial Narrow" panose="020B0606020202030204" pitchFamily="34" charset="0"/>
              </a:rPr>
              <a:t>word if.</a:t>
            </a:r>
          </a:p>
          <a:p>
            <a:r>
              <a:rPr lang="en-GB" sz="3200" dirty="0" smtClean="0">
                <a:latin typeface="Arial Narrow" panose="020B0606020202030204" pitchFamily="34" charset="0"/>
              </a:rPr>
              <a:t>     </a:t>
            </a:r>
          </a:p>
          <a:p>
            <a:r>
              <a:rPr lang="en-GB" sz="3200" i="1" dirty="0">
                <a:latin typeface="Arial Narrow" panose="020B0606020202030204" pitchFamily="34" charset="0"/>
              </a:rPr>
              <a:t> </a:t>
            </a:r>
            <a:r>
              <a:rPr lang="en-GB" sz="3200" i="1" dirty="0" smtClean="0">
                <a:latin typeface="Arial Narrow" panose="020B0606020202030204" pitchFamily="34" charset="0"/>
              </a:rPr>
              <a:t>   My  </a:t>
            </a:r>
            <a:r>
              <a:rPr lang="en-GB" sz="3200" i="1" dirty="0">
                <a:latin typeface="Arial Narrow" panose="020B0606020202030204" pitchFamily="34" charset="0"/>
              </a:rPr>
              <a:t>friend </a:t>
            </a:r>
            <a:r>
              <a:rPr lang="en-GB" sz="3200" i="1" dirty="0" smtClean="0">
                <a:latin typeface="Arial Narrow" panose="020B0606020202030204" pitchFamily="34" charset="0"/>
              </a:rPr>
              <a:t> and  I  ride  our  bikes  to  school            </a:t>
            </a:r>
          </a:p>
          <a:p>
            <a:r>
              <a:rPr lang="en-GB" sz="3200" i="1" dirty="0">
                <a:latin typeface="Arial Narrow" panose="020B0606020202030204" pitchFamily="34" charset="0"/>
              </a:rPr>
              <a:t> </a:t>
            </a:r>
            <a:r>
              <a:rPr lang="en-GB" sz="3200" i="1" dirty="0" smtClean="0">
                <a:latin typeface="Arial Narrow" panose="020B0606020202030204" pitchFamily="34" charset="0"/>
              </a:rPr>
              <a:t>   when  the  weather  is  good.</a:t>
            </a:r>
          </a:p>
          <a:p>
            <a:endParaRPr lang="en-GB" sz="3200" dirty="0">
              <a:latin typeface="Arial Narrow" panose="020B0606020202030204" pitchFamily="34" charset="0"/>
            </a:endParaRPr>
          </a:p>
        </p:txBody>
      </p:sp>
    </p:spTree>
    <p:extLst>
      <p:ext uri="{BB962C8B-B14F-4D97-AF65-F5344CB8AC3E}">
        <p14:creationId xmlns:p14="http://schemas.microsoft.com/office/powerpoint/2010/main" val="3630730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088" y="1124744"/>
            <a:ext cx="7165304" cy="523220"/>
          </a:xfrm>
          <a:prstGeom prst="rect">
            <a:avLst/>
          </a:prstGeom>
          <a:noFill/>
        </p:spPr>
        <p:txBody>
          <a:bodyPr wrap="square" rtlCol="0">
            <a:spAutoFit/>
          </a:bodyPr>
          <a:lstStyle/>
          <a:p>
            <a:r>
              <a:rPr lang="en-GB" sz="2800" b="1" dirty="0" smtClean="0">
                <a:latin typeface="SassoonPrimaryInfant" pitchFamily="2" charset="0"/>
              </a:rPr>
              <a:t>4.  Verb tenses and consistency.</a:t>
            </a:r>
            <a:endParaRPr lang="en-GB" sz="2800" b="1" dirty="0">
              <a:latin typeface="SassoonPrimaryInfant" pitchFamily="2" charset="0"/>
            </a:endParaRPr>
          </a:p>
        </p:txBody>
      </p:sp>
      <p:sp>
        <p:nvSpPr>
          <p:cNvPr id="3" name="Rectangle 2"/>
          <p:cNvSpPr/>
          <p:nvPr/>
        </p:nvSpPr>
        <p:spPr>
          <a:xfrm>
            <a:off x="935088" y="1916832"/>
            <a:ext cx="7381328" cy="3108543"/>
          </a:xfrm>
          <a:prstGeom prst="rect">
            <a:avLst/>
          </a:prstGeom>
          <a:solidFill>
            <a:schemeClr val="bg1"/>
          </a:solidFill>
          <a:ln w="31750">
            <a:solidFill>
              <a:schemeClr val="accent5">
                <a:lumMod val="75000"/>
              </a:schemeClr>
            </a:solidFill>
          </a:ln>
        </p:spPr>
        <p:txBody>
          <a:bodyPr wrap="square">
            <a:spAutoFit/>
          </a:bodyPr>
          <a:lstStyle/>
          <a:p>
            <a:r>
              <a:rPr lang="en-GB" sz="2800" dirty="0" smtClean="0">
                <a:latin typeface="Arial Narrow" panose="020B0606020202030204" pitchFamily="34" charset="0"/>
              </a:rPr>
              <a:t>12) The </a:t>
            </a:r>
            <a:r>
              <a:rPr lang="en-GB" sz="2800" dirty="0">
                <a:latin typeface="Arial Narrow" panose="020B0606020202030204" pitchFamily="34" charset="0"/>
              </a:rPr>
              <a:t>sentence below should all be in the past tense.</a:t>
            </a:r>
          </a:p>
          <a:p>
            <a:endParaRPr lang="en-GB" sz="2800" dirty="0" smtClean="0">
              <a:latin typeface="Arial Narrow" panose="020B0606020202030204" pitchFamily="34" charset="0"/>
            </a:endParaRPr>
          </a:p>
          <a:p>
            <a:r>
              <a:rPr lang="en-GB" sz="2800" dirty="0">
                <a:latin typeface="Arial Narrow" panose="020B0606020202030204" pitchFamily="34" charset="0"/>
              </a:rPr>
              <a:t> </a:t>
            </a:r>
            <a:r>
              <a:rPr lang="en-GB" sz="2800" dirty="0" smtClean="0">
                <a:latin typeface="Arial Narrow" panose="020B0606020202030204" pitchFamily="34" charset="0"/>
              </a:rPr>
              <a:t>     Circle </a:t>
            </a:r>
            <a:r>
              <a:rPr lang="en-GB" sz="2800" dirty="0">
                <a:latin typeface="Arial Narrow" panose="020B0606020202030204" pitchFamily="34" charset="0"/>
              </a:rPr>
              <a:t>one word that needs to be changed.</a:t>
            </a:r>
          </a:p>
          <a:p>
            <a:endParaRPr lang="en-GB" sz="2800" dirty="0" smtClean="0">
              <a:latin typeface="Arial Narrow" panose="020B0606020202030204" pitchFamily="34" charset="0"/>
            </a:endParaRPr>
          </a:p>
          <a:p>
            <a:r>
              <a:rPr lang="en-GB" sz="2800" i="1" dirty="0">
                <a:latin typeface="Arial Narrow" panose="020B0606020202030204" pitchFamily="34" charset="0"/>
              </a:rPr>
              <a:t> </a:t>
            </a:r>
            <a:r>
              <a:rPr lang="en-GB" sz="2800" i="1" dirty="0" smtClean="0">
                <a:latin typeface="Arial Narrow" panose="020B0606020202030204" pitchFamily="34" charset="0"/>
              </a:rPr>
              <a:t>  The  swimming  pool  was  closed  so  Ted  plays       </a:t>
            </a:r>
          </a:p>
          <a:p>
            <a:r>
              <a:rPr lang="en-GB" sz="2800" i="1" dirty="0">
                <a:latin typeface="Arial Narrow" panose="020B0606020202030204" pitchFamily="34" charset="0"/>
              </a:rPr>
              <a:t> </a:t>
            </a:r>
            <a:r>
              <a:rPr lang="en-GB" sz="2800" i="1" dirty="0" smtClean="0">
                <a:latin typeface="Arial Narrow" panose="020B0606020202030204" pitchFamily="34" charset="0"/>
              </a:rPr>
              <a:t>   in  the  park</a:t>
            </a:r>
            <a:r>
              <a:rPr lang="en-GB" sz="2800" i="1" dirty="0">
                <a:latin typeface="Arial Narrow" panose="020B0606020202030204" pitchFamily="34" charset="0"/>
              </a:rPr>
              <a:t>. </a:t>
            </a:r>
            <a:endParaRPr lang="en-GB" sz="2800" i="1" dirty="0" smtClean="0">
              <a:latin typeface="Arial Narrow" panose="020B0606020202030204" pitchFamily="34" charset="0"/>
            </a:endParaRPr>
          </a:p>
          <a:p>
            <a:endParaRPr lang="en-GB" sz="2800" dirty="0">
              <a:latin typeface="Arial Narrow" panose="020B0606020202030204" pitchFamily="34" charset="0"/>
            </a:endParaRPr>
          </a:p>
        </p:txBody>
      </p:sp>
    </p:spTree>
    <p:extLst>
      <p:ext uri="{BB962C8B-B14F-4D97-AF65-F5344CB8AC3E}">
        <p14:creationId xmlns:p14="http://schemas.microsoft.com/office/powerpoint/2010/main" val="1677778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052736"/>
            <a:ext cx="4464496" cy="523220"/>
          </a:xfrm>
          <a:prstGeom prst="rect">
            <a:avLst/>
          </a:prstGeom>
          <a:noFill/>
        </p:spPr>
        <p:txBody>
          <a:bodyPr wrap="square" rtlCol="0">
            <a:spAutoFit/>
          </a:bodyPr>
          <a:lstStyle/>
          <a:p>
            <a:r>
              <a:rPr lang="en-GB" sz="2800" b="1" dirty="0" smtClean="0">
                <a:latin typeface="SassoonPrimaryInfant" pitchFamily="2" charset="0"/>
              </a:rPr>
              <a:t>5.  Punctuation </a:t>
            </a:r>
            <a:endParaRPr lang="en-GB" sz="2800" b="1" dirty="0">
              <a:latin typeface="SassoonPrimaryInfant" pitchFamily="2" charset="0"/>
            </a:endParaRPr>
          </a:p>
        </p:txBody>
      </p:sp>
      <p:sp>
        <p:nvSpPr>
          <p:cNvPr id="4" name="Rectangle 3"/>
          <p:cNvSpPr/>
          <p:nvPr/>
        </p:nvSpPr>
        <p:spPr>
          <a:xfrm>
            <a:off x="755576" y="1844824"/>
            <a:ext cx="7560840" cy="954107"/>
          </a:xfrm>
          <a:prstGeom prst="rect">
            <a:avLst/>
          </a:prstGeom>
          <a:solidFill>
            <a:schemeClr val="bg1"/>
          </a:solidFill>
          <a:ln w="31750">
            <a:solidFill>
              <a:schemeClr val="accent5">
                <a:lumMod val="75000"/>
              </a:schemeClr>
            </a:solidFill>
          </a:ln>
        </p:spPr>
        <p:txBody>
          <a:bodyPr wrap="square">
            <a:spAutoFit/>
          </a:bodyPr>
          <a:lstStyle/>
          <a:p>
            <a:r>
              <a:rPr lang="en-GB" sz="2800" dirty="0" smtClean="0">
                <a:latin typeface="Arial Narrow" panose="020B0606020202030204" pitchFamily="34" charset="0"/>
              </a:rPr>
              <a:t>6) Tick </a:t>
            </a:r>
            <a:r>
              <a:rPr lang="en-GB" sz="2800" dirty="0">
                <a:latin typeface="Arial Narrow" panose="020B0606020202030204" pitchFamily="34" charset="0"/>
              </a:rPr>
              <a:t>the name of the punctuation mark that should </a:t>
            </a:r>
            <a:r>
              <a:rPr lang="en-GB" sz="2800" dirty="0" smtClean="0">
                <a:latin typeface="Arial Narrow" panose="020B0606020202030204" pitchFamily="34" charset="0"/>
              </a:rPr>
              <a:t>    </a:t>
            </a:r>
          </a:p>
          <a:p>
            <a:r>
              <a:rPr lang="en-GB" sz="2800" dirty="0">
                <a:latin typeface="Arial Narrow" panose="020B0606020202030204" pitchFamily="34" charset="0"/>
              </a:rPr>
              <a:t> </a:t>
            </a:r>
            <a:r>
              <a:rPr lang="en-GB" sz="2800" dirty="0" smtClean="0">
                <a:latin typeface="Arial Narrow" panose="020B0606020202030204" pitchFamily="34" charset="0"/>
              </a:rPr>
              <a:t>    complete </a:t>
            </a:r>
            <a:r>
              <a:rPr lang="en-GB" sz="2800" dirty="0">
                <a:latin typeface="Arial Narrow" panose="020B0606020202030204" pitchFamily="34" charset="0"/>
              </a:rPr>
              <a:t>each sentence.</a:t>
            </a:r>
          </a:p>
        </p:txBody>
      </p:sp>
      <p:graphicFrame>
        <p:nvGraphicFramePr>
          <p:cNvPr id="2" name="Table 1"/>
          <p:cNvGraphicFramePr>
            <a:graphicFrameLocks noGrp="1"/>
          </p:cNvGraphicFramePr>
          <p:nvPr>
            <p:extLst>
              <p:ext uri="{D42A27DB-BD31-4B8C-83A1-F6EECF244321}">
                <p14:modId xmlns:p14="http://schemas.microsoft.com/office/powerpoint/2010/main" val="1902798447"/>
              </p:ext>
            </p:extLst>
          </p:nvPr>
        </p:nvGraphicFramePr>
        <p:xfrm>
          <a:off x="1115616" y="3140968"/>
          <a:ext cx="6768753" cy="2304256"/>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xmlns="" val="562455838"/>
                    </a:ext>
                  </a:extLst>
                </a:gridCol>
                <a:gridCol w="2256251">
                  <a:extLst>
                    <a:ext uri="{9D8B030D-6E8A-4147-A177-3AD203B41FA5}">
                      <a16:colId xmlns:a16="http://schemas.microsoft.com/office/drawing/2014/main" xmlns="" val="4147413909"/>
                    </a:ext>
                  </a:extLst>
                </a:gridCol>
                <a:gridCol w="2256251">
                  <a:extLst>
                    <a:ext uri="{9D8B030D-6E8A-4147-A177-3AD203B41FA5}">
                      <a16:colId xmlns:a16="http://schemas.microsoft.com/office/drawing/2014/main" xmlns="" val="4018814770"/>
                    </a:ext>
                  </a:extLst>
                </a:gridCol>
              </a:tblGrid>
              <a:tr h="372973">
                <a:tc>
                  <a:txBody>
                    <a:bodyPr/>
                    <a:lstStyle/>
                    <a:p>
                      <a:pPr algn="ctr"/>
                      <a:r>
                        <a:rPr lang="en-GB" dirty="0" smtClean="0">
                          <a:solidFill>
                            <a:schemeClr val="tx1"/>
                          </a:solidFill>
                          <a:latin typeface="Arial Narrow" panose="020B0606020202030204" pitchFamily="34" charset="0"/>
                        </a:rPr>
                        <a:t>Sentence</a:t>
                      </a:r>
                      <a:endParaRPr lang="en-GB"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solidFill>
                            <a:schemeClr val="tx1"/>
                          </a:solidFill>
                          <a:latin typeface="Arial Narrow" panose="020B0606020202030204" pitchFamily="34" charset="0"/>
                        </a:rPr>
                        <a:t>Full Stop</a:t>
                      </a:r>
                      <a:endParaRPr lang="en-GB"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solidFill>
                            <a:schemeClr val="tx1"/>
                          </a:solidFill>
                          <a:latin typeface="Arial Narrow" panose="020B0606020202030204" pitchFamily="34" charset="0"/>
                        </a:rPr>
                        <a:t>Question Mark</a:t>
                      </a:r>
                      <a:endParaRPr lang="en-GB"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12746653"/>
                  </a:ext>
                </a:extLst>
              </a:tr>
              <a:tr h="643761">
                <a:tc>
                  <a:txBody>
                    <a:bodyPr/>
                    <a:lstStyle/>
                    <a:p>
                      <a:r>
                        <a:rPr lang="en-GB" dirty="0" smtClean="0">
                          <a:latin typeface="Arial Narrow" panose="020B0606020202030204" pitchFamily="34" charset="0"/>
                        </a:rPr>
                        <a:t>When will we get to London</a:t>
                      </a:r>
                      <a:endParaRPr lang="en-GB"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05313635"/>
                  </a:ext>
                </a:extLst>
              </a:tr>
              <a:tr h="643761">
                <a:tc>
                  <a:txBody>
                    <a:bodyPr/>
                    <a:lstStyle/>
                    <a:p>
                      <a:r>
                        <a:rPr lang="en-GB" dirty="0" smtClean="0">
                          <a:latin typeface="Arial Narrow" panose="020B0606020202030204" pitchFamily="34" charset="0"/>
                        </a:rPr>
                        <a:t>When should</a:t>
                      </a:r>
                      <a:r>
                        <a:rPr lang="en-GB" baseline="0" dirty="0" smtClean="0">
                          <a:latin typeface="Arial Narrow" panose="020B0606020202030204" pitchFamily="34" charset="0"/>
                        </a:rPr>
                        <a:t> I start cooking the dinner</a:t>
                      </a:r>
                      <a:endParaRPr lang="en-GB"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18351191"/>
                  </a:ext>
                </a:extLst>
              </a:tr>
              <a:tr h="643761">
                <a:tc>
                  <a:txBody>
                    <a:bodyPr/>
                    <a:lstStyle/>
                    <a:p>
                      <a:r>
                        <a:rPr lang="en-GB" dirty="0" smtClean="0">
                          <a:latin typeface="Arial Narrow" panose="020B0606020202030204" pitchFamily="34" charset="0"/>
                        </a:rPr>
                        <a:t>When the bell rings it will be lunch time,</a:t>
                      </a:r>
                      <a:endParaRPr lang="en-GB"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44102735"/>
                  </a:ext>
                </a:extLst>
              </a:tr>
            </a:tbl>
          </a:graphicData>
        </a:graphic>
      </p:graphicFrame>
    </p:spTree>
    <p:extLst>
      <p:ext uri="{BB962C8B-B14F-4D97-AF65-F5344CB8AC3E}">
        <p14:creationId xmlns:p14="http://schemas.microsoft.com/office/powerpoint/2010/main" val="2122283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104" y="886810"/>
            <a:ext cx="6013176" cy="523220"/>
          </a:xfrm>
          <a:prstGeom prst="rect">
            <a:avLst/>
          </a:prstGeom>
          <a:noFill/>
        </p:spPr>
        <p:txBody>
          <a:bodyPr wrap="square" rtlCol="0">
            <a:spAutoFit/>
          </a:bodyPr>
          <a:lstStyle/>
          <a:p>
            <a:r>
              <a:rPr lang="en-GB" sz="2800" b="1" dirty="0" smtClean="0">
                <a:latin typeface="SassoonPrimaryInfant" pitchFamily="2" charset="0"/>
              </a:rPr>
              <a:t>6.  Vocabulary </a:t>
            </a:r>
            <a:endParaRPr lang="en-GB" sz="2800" b="1" dirty="0">
              <a:latin typeface="SassoonPrimaryInfant" pitchFamily="2" charset="0"/>
            </a:endParaRPr>
          </a:p>
        </p:txBody>
      </p:sp>
      <p:sp>
        <p:nvSpPr>
          <p:cNvPr id="7" name="Rectangle 6"/>
          <p:cNvSpPr/>
          <p:nvPr/>
        </p:nvSpPr>
        <p:spPr>
          <a:xfrm>
            <a:off x="827584" y="1844824"/>
            <a:ext cx="7344816" cy="2677656"/>
          </a:xfrm>
          <a:prstGeom prst="rect">
            <a:avLst/>
          </a:prstGeom>
          <a:solidFill>
            <a:schemeClr val="bg1"/>
          </a:solidFill>
          <a:ln w="31750">
            <a:solidFill>
              <a:schemeClr val="accent5">
                <a:lumMod val="75000"/>
              </a:schemeClr>
            </a:solidFill>
          </a:ln>
        </p:spPr>
        <p:txBody>
          <a:bodyPr wrap="square">
            <a:spAutoFit/>
          </a:bodyPr>
          <a:lstStyle/>
          <a:p>
            <a:r>
              <a:rPr lang="en-GB" sz="2800" dirty="0" smtClean="0">
                <a:latin typeface="Arial Narrow" panose="020B0606020202030204" pitchFamily="34" charset="0"/>
              </a:rPr>
              <a:t>4)  Add </a:t>
            </a:r>
            <a:r>
              <a:rPr lang="en-GB" sz="2800" dirty="0">
                <a:latin typeface="Arial Narrow" panose="020B0606020202030204" pitchFamily="34" charset="0"/>
              </a:rPr>
              <a:t>two letters to the word happy to make a </a:t>
            </a:r>
            <a:r>
              <a:rPr lang="en-GB" sz="2800" dirty="0" smtClean="0">
                <a:latin typeface="Arial Narrow" panose="020B0606020202030204" pitchFamily="34" charset="0"/>
              </a:rPr>
              <a:t>    </a:t>
            </a:r>
          </a:p>
          <a:p>
            <a:r>
              <a:rPr lang="en-GB" sz="2800" dirty="0">
                <a:latin typeface="Arial Narrow" panose="020B0606020202030204" pitchFamily="34" charset="0"/>
              </a:rPr>
              <a:t> </a:t>
            </a:r>
            <a:r>
              <a:rPr lang="en-GB" sz="2800" dirty="0" smtClean="0">
                <a:latin typeface="Arial Narrow" panose="020B0606020202030204" pitchFamily="34" charset="0"/>
              </a:rPr>
              <a:t>    word </a:t>
            </a:r>
            <a:r>
              <a:rPr lang="en-GB" sz="2800" dirty="0">
                <a:latin typeface="Arial Narrow" panose="020B0606020202030204" pitchFamily="34" charset="0"/>
              </a:rPr>
              <a:t>that </a:t>
            </a:r>
            <a:r>
              <a:rPr lang="en-GB" sz="2800" dirty="0" smtClean="0">
                <a:latin typeface="Arial Narrow" panose="020B0606020202030204" pitchFamily="34" charset="0"/>
              </a:rPr>
              <a:t>means not </a:t>
            </a:r>
            <a:r>
              <a:rPr lang="en-GB" sz="2800" dirty="0">
                <a:latin typeface="Arial Narrow" panose="020B0606020202030204" pitchFamily="34" charset="0"/>
              </a:rPr>
              <a:t>happy</a:t>
            </a:r>
            <a:r>
              <a:rPr lang="en-GB" sz="2800" dirty="0" smtClean="0">
                <a:latin typeface="Arial Narrow" panose="020B0606020202030204" pitchFamily="34" charset="0"/>
              </a:rPr>
              <a:t>.</a:t>
            </a:r>
          </a:p>
          <a:p>
            <a:endParaRPr lang="en-GB" sz="2800" dirty="0">
              <a:latin typeface="Arial Narrow" panose="020B0606020202030204" pitchFamily="34" charset="0"/>
            </a:endParaRPr>
          </a:p>
          <a:p>
            <a:r>
              <a:rPr lang="en-GB" sz="2800" dirty="0" smtClean="0">
                <a:latin typeface="Arial Narrow" panose="020B0606020202030204" pitchFamily="34" charset="0"/>
              </a:rPr>
              <a:t>        </a:t>
            </a:r>
            <a:r>
              <a:rPr lang="en-GB" sz="2800" i="1" dirty="0" smtClean="0">
                <a:latin typeface="Arial Narrow" panose="020B0606020202030204" pitchFamily="34" charset="0"/>
              </a:rPr>
              <a:t>  We </a:t>
            </a:r>
            <a:r>
              <a:rPr lang="en-GB" sz="2800" i="1" dirty="0">
                <a:latin typeface="Arial Narrow" panose="020B0606020202030204" pitchFamily="34" charset="0"/>
              </a:rPr>
              <a:t>went to a football game. </a:t>
            </a:r>
            <a:endParaRPr lang="en-GB" sz="2800" i="1" dirty="0" smtClean="0">
              <a:latin typeface="Arial Narrow" panose="020B0606020202030204" pitchFamily="34" charset="0"/>
            </a:endParaRPr>
          </a:p>
          <a:p>
            <a:r>
              <a:rPr lang="en-GB" sz="2800" i="1" dirty="0">
                <a:latin typeface="Arial Narrow" panose="020B0606020202030204" pitchFamily="34" charset="0"/>
              </a:rPr>
              <a:t> </a:t>
            </a:r>
            <a:r>
              <a:rPr lang="en-GB" sz="2800" i="1" dirty="0" smtClean="0">
                <a:latin typeface="Arial Narrow" panose="020B0606020202030204" pitchFamily="34" charset="0"/>
              </a:rPr>
              <a:t>         Our </a:t>
            </a:r>
            <a:r>
              <a:rPr lang="en-GB" sz="2800" i="1" dirty="0">
                <a:latin typeface="Arial Narrow" panose="020B0606020202030204" pitchFamily="34" charset="0"/>
              </a:rPr>
              <a:t>team lost and </a:t>
            </a:r>
            <a:r>
              <a:rPr lang="en-GB" sz="2800" i="1" dirty="0" smtClean="0">
                <a:latin typeface="Arial Narrow" panose="020B0606020202030204" pitchFamily="34" charset="0"/>
              </a:rPr>
              <a:t>I was </a:t>
            </a:r>
            <a:r>
              <a:rPr lang="en-GB" sz="2800" i="1" dirty="0">
                <a:latin typeface="Arial Narrow" panose="020B0606020202030204" pitchFamily="34" charset="0"/>
              </a:rPr>
              <a:t>very </a:t>
            </a:r>
            <a:r>
              <a:rPr lang="en-GB" sz="2800" i="1" dirty="0" smtClean="0">
                <a:latin typeface="Arial Narrow" panose="020B0606020202030204" pitchFamily="34" charset="0"/>
              </a:rPr>
              <a:t>  ___happy.</a:t>
            </a:r>
          </a:p>
          <a:p>
            <a:endParaRPr lang="en-GB" sz="2800" i="1" dirty="0">
              <a:latin typeface="Arial Narrow" panose="020B0606020202030204" pitchFamily="34" charset="0"/>
            </a:endParaRPr>
          </a:p>
        </p:txBody>
      </p:sp>
    </p:spTree>
    <p:extLst>
      <p:ext uri="{BB962C8B-B14F-4D97-AF65-F5344CB8AC3E}">
        <p14:creationId xmlns:p14="http://schemas.microsoft.com/office/powerpoint/2010/main" val="1339410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64704"/>
            <a:ext cx="6408712" cy="1077218"/>
          </a:xfrm>
          <a:prstGeom prst="rect">
            <a:avLst/>
          </a:prstGeom>
          <a:noFill/>
        </p:spPr>
        <p:txBody>
          <a:bodyPr wrap="square" rtlCol="0">
            <a:spAutoFit/>
          </a:bodyPr>
          <a:lstStyle/>
          <a:p>
            <a:r>
              <a:rPr lang="en-GB" sz="3200" dirty="0" smtClean="0">
                <a:latin typeface="SassoonPrimaryInfant" pitchFamily="2" charset="0"/>
              </a:rPr>
              <a:t>Spellings – these are the words from 2018 SATs paper:</a:t>
            </a:r>
          </a:p>
        </p:txBody>
      </p:sp>
      <p:sp>
        <p:nvSpPr>
          <p:cNvPr id="5" name="TextBox 4"/>
          <p:cNvSpPr txBox="1"/>
          <p:nvPr/>
        </p:nvSpPr>
        <p:spPr>
          <a:xfrm>
            <a:off x="1259632" y="2132856"/>
            <a:ext cx="2376264" cy="3785652"/>
          </a:xfrm>
          <a:prstGeom prst="rect">
            <a:avLst/>
          </a:prstGeom>
          <a:noFill/>
        </p:spPr>
        <p:txBody>
          <a:bodyPr wrap="square" rtlCol="0">
            <a:spAutoFit/>
          </a:bodyPr>
          <a:lstStyle/>
          <a:p>
            <a:r>
              <a:rPr lang="en-GB" sz="2400" dirty="0" smtClean="0">
                <a:latin typeface="SassoonPrimaryInfant" pitchFamily="2" charset="0"/>
              </a:rPr>
              <a:t>sea </a:t>
            </a:r>
          </a:p>
          <a:p>
            <a:r>
              <a:rPr lang="en-GB" sz="2400" dirty="0" smtClean="0">
                <a:latin typeface="SassoonPrimaryInfant" pitchFamily="2" charset="0"/>
              </a:rPr>
              <a:t>cave</a:t>
            </a:r>
          </a:p>
          <a:p>
            <a:r>
              <a:rPr lang="en-GB" sz="2400" dirty="0" smtClean="0">
                <a:latin typeface="SassoonPrimaryInfant" pitchFamily="2" charset="0"/>
              </a:rPr>
              <a:t>bird</a:t>
            </a:r>
          </a:p>
          <a:p>
            <a:r>
              <a:rPr lang="en-GB" sz="2400" dirty="0" smtClean="0">
                <a:latin typeface="SassoonPrimaryInfant" pitchFamily="2" charset="0"/>
              </a:rPr>
              <a:t>funny</a:t>
            </a:r>
          </a:p>
          <a:p>
            <a:r>
              <a:rPr lang="en-GB" sz="2400" dirty="0" smtClean="0">
                <a:latin typeface="SassoonPrimaryInfant" pitchFamily="2" charset="0"/>
              </a:rPr>
              <a:t>skin</a:t>
            </a:r>
          </a:p>
          <a:p>
            <a:r>
              <a:rPr lang="en-GB" sz="2400" dirty="0" smtClean="0">
                <a:latin typeface="SassoonPrimaryInfant" pitchFamily="2" charset="0"/>
              </a:rPr>
              <a:t>fall</a:t>
            </a:r>
          </a:p>
          <a:p>
            <a:r>
              <a:rPr lang="en-GB" sz="2400" dirty="0" smtClean="0">
                <a:latin typeface="SassoonPrimaryInfant" pitchFamily="2" charset="0"/>
              </a:rPr>
              <a:t>longest</a:t>
            </a:r>
          </a:p>
          <a:p>
            <a:r>
              <a:rPr lang="en-GB" sz="2400" dirty="0" smtClean="0">
                <a:latin typeface="SassoonPrimaryInfant" pitchFamily="2" charset="0"/>
              </a:rPr>
              <a:t>closed</a:t>
            </a:r>
          </a:p>
          <a:p>
            <a:r>
              <a:rPr lang="en-GB" sz="2400" dirty="0" smtClean="0">
                <a:latin typeface="SassoonPrimaryInfant" pitchFamily="2" charset="0"/>
              </a:rPr>
              <a:t>useless</a:t>
            </a:r>
          </a:p>
          <a:p>
            <a:r>
              <a:rPr lang="en-GB" sz="2400" dirty="0" smtClean="0">
                <a:latin typeface="SassoonPrimaryInfant" pitchFamily="2" charset="0"/>
              </a:rPr>
              <a:t>station</a:t>
            </a:r>
          </a:p>
        </p:txBody>
      </p:sp>
      <p:sp>
        <p:nvSpPr>
          <p:cNvPr id="6" name="TextBox 5"/>
          <p:cNvSpPr txBox="1"/>
          <p:nvPr/>
        </p:nvSpPr>
        <p:spPr>
          <a:xfrm>
            <a:off x="4788024" y="2132856"/>
            <a:ext cx="2304256" cy="3785652"/>
          </a:xfrm>
          <a:prstGeom prst="rect">
            <a:avLst/>
          </a:prstGeom>
          <a:noFill/>
        </p:spPr>
        <p:txBody>
          <a:bodyPr wrap="square" rtlCol="0">
            <a:spAutoFit/>
          </a:bodyPr>
          <a:lstStyle/>
          <a:p>
            <a:r>
              <a:rPr lang="en-GB" sz="2400" dirty="0" smtClean="0">
                <a:latin typeface="SassoonPrimaryInfant" pitchFamily="2" charset="0"/>
              </a:rPr>
              <a:t>right</a:t>
            </a:r>
          </a:p>
          <a:p>
            <a:r>
              <a:rPr lang="en-GB" sz="2400" dirty="0" smtClean="0">
                <a:latin typeface="SassoonPrimaryInfant" pitchFamily="2" charset="0"/>
              </a:rPr>
              <a:t>warm</a:t>
            </a:r>
          </a:p>
          <a:p>
            <a:r>
              <a:rPr lang="en-GB" sz="2400" dirty="0" smtClean="0">
                <a:latin typeface="SassoonPrimaryInfant" pitchFamily="2" charset="0"/>
              </a:rPr>
              <a:t>dice</a:t>
            </a:r>
          </a:p>
          <a:p>
            <a:r>
              <a:rPr lang="en-GB" sz="2400" dirty="0" smtClean="0">
                <a:latin typeface="SassoonPrimaryInfant" pitchFamily="2" charset="0"/>
              </a:rPr>
              <a:t>swan</a:t>
            </a:r>
          </a:p>
          <a:p>
            <a:r>
              <a:rPr lang="en-GB" sz="2400" dirty="0" smtClean="0">
                <a:latin typeface="SassoonPrimaryInfant" pitchFamily="2" charset="0"/>
              </a:rPr>
              <a:t>spy</a:t>
            </a:r>
          </a:p>
          <a:p>
            <a:r>
              <a:rPr lang="en-GB" sz="2400" dirty="0" smtClean="0">
                <a:latin typeface="SassoonPrimaryInfant" pitchFamily="2" charset="0"/>
              </a:rPr>
              <a:t>above</a:t>
            </a:r>
          </a:p>
          <a:p>
            <a:r>
              <a:rPr lang="en-GB" sz="2400" dirty="0" smtClean="0">
                <a:latin typeface="SassoonPrimaryInfant" pitchFamily="2" charset="0"/>
              </a:rPr>
              <a:t>grapes</a:t>
            </a:r>
          </a:p>
          <a:p>
            <a:r>
              <a:rPr lang="en-GB" sz="2400" dirty="0" smtClean="0">
                <a:latin typeface="SassoonPrimaryInfant" pitchFamily="2" charset="0"/>
              </a:rPr>
              <a:t>wheel</a:t>
            </a:r>
          </a:p>
          <a:p>
            <a:r>
              <a:rPr lang="en-GB" sz="2400" dirty="0" smtClean="0">
                <a:latin typeface="SassoonPrimaryInfant" pitchFamily="2" charset="0"/>
              </a:rPr>
              <a:t>local</a:t>
            </a:r>
          </a:p>
          <a:p>
            <a:r>
              <a:rPr lang="en-GB" sz="2400" dirty="0" smtClean="0">
                <a:latin typeface="SassoonPrimaryInfant" pitchFamily="2" charset="0"/>
              </a:rPr>
              <a:t>easier</a:t>
            </a:r>
            <a:endParaRPr lang="en-GB" sz="2400" dirty="0">
              <a:latin typeface="SassoonPrimaryInfant" pitchFamily="2" charset="0"/>
            </a:endParaRPr>
          </a:p>
        </p:txBody>
      </p:sp>
    </p:spTree>
    <p:extLst>
      <p:ext uri="{BB962C8B-B14F-4D97-AF65-F5344CB8AC3E}">
        <p14:creationId xmlns:p14="http://schemas.microsoft.com/office/powerpoint/2010/main" val="319557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48680"/>
            <a:ext cx="6696744" cy="1077218"/>
          </a:xfrm>
          <a:prstGeom prst="rect">
            <a:avLst/>
          </a:prstGeom>
        </p:spPr>
        <p:txBody>
          <a:bodyPr wrap="square">
            <a:spAutoFit/>
          </a:bodyPr>
          <a:lstStyle/>
          <a:p>
            <a:r>
              <a:rPr lang="en-GB" sz="3200" dirty="0" smtClean="0">
                <a:latin typeface="SassoonPrimaryInfant" pitchFamily="2" charset="0"/>
              </a:rPr>
              <a:t>How do we support the children to reach this ‘expected standard’?  </a:t>
            </a:r>
            <a:endParaRPr lang="en-GB" sz="3200" dirty="0">
              <a:latin typeface="SassoonPrimaryInfant" pitchFamily="2" charset="0"/>
            </a:endParaRPr>
          </a:p>
        </p:txBody>
      </p:sp>
      <p:sp>
        <p:nvSpPr>
          <p:cNvPr id="3" name="TextBox 2"/>
          <p:cNvSpPr txBox="1"/>
          <p:nvPr/>
        </p:nvSpPr>
        <p:spPr>
          <a:xfrm>
            <a:off x="971600" y="2039357"/>
            <a:ext cx="7056784" cy="3477875"/>
          </a:xfrm>
          <a:prstGeom prst="rect">
            <a:avLst/>
          </a:prstGeom>
          <a:noFill/>
        </p:spPr>
        <p:txBody>
          <a:bodyPr wrap="square" rtlCol="0">
            <a:spAutoFit/>
          </a:bodyPr>
          <a:lstStyle/>
          <a:p>
            <a:pPr marL="342900" indent="-342900">
              <a:buFont typeface="Wingdings" panose="05000000000000000000" pitchFamily="2" charset="2"/>
              <a:buChar char="ü"/>
            </a:pPr>
            <a:r>
              <a:rPr lang="en-GB" sz="2000" dirty="0" smtClean="0">
                <a:latin typeface="SassoonPrimaryInfant" pitchFamily="2" charset="0"/>
              </a:rPr>
              <a:t>Weekly Grammar Hammer activities.</a:t>
            </a:r>
            <a:endParaRPr lang="en-GB" sz="2000" dirty="0">
              <a:latin typeface="SassoonPrimaryInfant" pitchFamily="2" charset="0"/>
            </a:endParaRPr>
          </a:p>
          <a:p>
            <a:pPr marL="342900" indent="-342900">
              <a:buFont typeface="Wingdings" panose="05000000000000000000" pitchFamily="2" charset="2"/>
              <a:buChar char="ü"/>
            </a:pPr>
            <a:r>
              <a:rPr lang="en-GB" sz="2000" dirty="0" smtClean="0">
                <a:latin typeface="SassoonPrimaryInfant" pitchFamily="2" charset="0"/>
              </a:rPr>
              <a:t>A weekly focus on a different aspect of grammar.</a:t>
            </a:r>
          </a:p>
          <a:p>
            <a:pPr marL="342900" indent="-342900">
              <a:buFont typeface="Wingdings" panose="05000000000000000000" pitchFamily="2" charset="2"/>
              <a:buChar char="ü"/>
            </a:pPr>
            <a:r>
              <a:rPr lang="en-GB" sz="2000" dirty="0" smtClean="0">
                <a:latin typeface="SassoonPrimaryInfant" pitchFamily="2" charset="0"/>
              </a:rPr>
              <a:t>Daily spelling lessons following our Read, Write, Spell Inc. programme.  </a:t>
            </a:r>
          </a:p>
          <a:p>
            <a:pPr marL="342900" indent="-342900">
              <a:buFont typeface="Wingdings" panose="05000000000000000000" pitchFamily="2" charset="2"/>
              <a:buChar char="ü"/>
            </a:pPr>
            <a:r>
              <a:rPr lang="en-GB" sz="2000" dirty="0" smtClean="0">
                <a:latin typeface="SassoonPrimaryInfant" pitchFamily="2" charset="0"/>
              </a:rPr>
              <a:t>Children are encouraged to use their word books and ‘have a go’ spelling books.  </a:t>
            </a:r>
            <a:endParaRPr lang="en-GB" sz="2000" dirty="0">
              <a:latin typeface="SassoonPrimaryInfant" pitchFamily="2" charset="0"/>
            </a:endParaRPr>
          </a:p>
          <a:p>
            <a:pPr marL="342900" indent="-342900">
              <a:buFont typeface="Wingdings" panose="05000000000000000000" pitchFamily="2" charset="2"/>
              <a:buChar char="ü"/>
            </a:pPr>
            <a:r>
              <a:rPr lang="en-GB" sz="2000" dirty="0" smtClean="0">
                <a:latin typeface="SassoonPrimaryInfant" pitchFamily="2" charset="0"/>
              </a:rPr>
              <a:t>Three spellings in most pieces of work are corrected and the child is asked to re-write, as part of following up on their marking feedback.</a:t>
            </a:r>
          </a:p>
          <a:p>
            <a:pPr marL="342900" indent="-342900">
              <a:buFont typeface="Wingdings" panose="05000000000000000000" pitchFamily="2" charset="2"/>
              <a:buChar char="ü"/>
            </a:pPr>
            <a:r>
              <a:rPr lang="en-GB" sz="2000" dirty="0" smtClean="0">
                <a:latin typeface="SassoonPrimaryInfant" pitchFamily="2" charset="0"/>
              </a:rPr>
              <a:t>Additional </a:t>
            </a:r>
            <a:r>
              <a:rPr lang="en-GB" sz="2000" dirty="0">
                <a:latin typeface="SassoonPrimaryInfant" pitchFamily="2" charset="0"/>
              </a:rPr>
              <a:t>activities to support those children who find spelling more challenging. </a:t>
            </a:r>
          </a:p>
        </p:txBody>
      </p:sp>
    </p:spTree>
    <p:extLst>
      <p:ext uri="{BB962C8B-B14F-4D97-AF65-F5344CB8AC3E}">
        <p14:creationId xmlns:p14="http://schemas.microsoft.com/office/powerpoint/2010/main" val="6423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741" y="620688"/>
            <a:ext cx="7344816" cy="1569660"/>
          </a:xfrm>
          <a:prstGeom prst="rect">
            <a:avLst/>
          </a:prstGeom>
          <a:noFill/>
        </p:spPr>
        <p:txBody>
          <a:bodyPr wrap="square" rtlCol="0">
            <a:spAutoFit/>
          </a:bodyPr>
          <a:lstStyle/>
          <a:p>
            <a:r>
              <a:rPr lang="en-GB" sz="3200" dirty="0" smtClean="0">
                <a:latin typeface="SassoonPrimaryInfant" pitchFamily="2" charset="0"/>
              </a:rPr>
              <a:t>What is expected of our children by the time they reach May of Year Two?   </a:t>
            </a:r>
          </a:p>
          <a:p>
            <a:endParaRPr lang="en-GB" sz="3200" dirty="0">
              <a:latin typeface="SassoonPrimaryInfant" pitchFamily="2" charset="0"/>
            </a:endParaRPr>
          </a:p>
        </p:txBody>
      </p:sp>
      <p:sp>
        <p:nvSpPr>
          <p:cNvPr id="4" name="Rectangle 3"/>
          <p:cNvSpPr/>
          <p:nvPr/>
        </p:nvSpPr>
        <p:spPr>
          <a:xfrm>
            <a:off x="811854" y="2636912"/>
            <a:ext cx="7550703" cy="3416320"/>
          </a:xfrm>
          <a:prstGeom prst="rect">
            <a:avLst/>
          </a:prstGeom>
        </p:spPr>
        <p:txBody>
          <a:bodyPr wrap="square">
            <a:spAutoFit/>
          </a:bodyPr>
          <a:lstStyle/>
          <a:p>
            <a:r>
              <a:rPr lang="en-GB" sz="2400" dirty="0">
                <a:latin typeface="SassoonPrimaryInfant" pitchFamily="2" charset="0"/>
              </a:rPr>
              <a:t>Children nationally are expected to reach the ‘expected standard’. (WAES) </a:t>
            </a:r>
            <a:endParaRPr lang="en-GB" sz="2400" dirty="0" smtClean="0">
              <a:latin typeface="SassoonPrimaryInfant" pitchFamily="2" charset="0"/>
            </a:endParaRPr>
          </a:p>
          <a:p>
            <a:endParaRPr lang="en-GB" sz="2400" dirty="0" smtClean="0">
              <a:latin typeface="SassoonPrimaryInfant" pitchFamily="2" charset="0"/>
            </a:endParaRPr>
          </a:p>
          <a:p>
            <a:r>
              <a:rPr lang="en-GB" sz="2400" dirty="0" smtClean="0">
                <a:latin typeface="SassoonPrimaryInfant" pitchFamily="2" charset="0"/>
              </a:rPr>
              <a:t>Particularly </a:t>
            </a:r>
            <a:r>
              <a:rPr lang="en-GB" sz="2400" dirty="0">
                <a:latin typeface="SassoonPrimaryInfant" pitchFamily="2" charset="0"/>
              </a:rPr>
              <a:t>able children will achieve ‘greater depth within the expected standard’. (GDES)  </a:t>
            </a:r>
            <a:endParaRPr lang="en-GB" sz="2400" dirty="0" smtClean="0">
              <a:latin typeface="SassoonPrimaryInfant" pitchFamily="2" charset="0"/>
            </a:endParaRPr>
          </a:p>
          <a:p>
            <a:endParaRPr lang="en-GB" sz="2400" dirty="0">
              <a:latin typeface="SassoonPrimaryInfant" pitchFamily="2" charset="0"/>
            </a:endParaRPr>
          </a:p>
          <a:p>
            <a:r>
              <a:rPr lang="en-GB" sz="2400" dirty="0" smtClean="0">
                <a:latin typeface="SassoonPrimaryInfant" pitchFamily="2" charset="0"/>
              </a:rPr>
              <a:t>Some </a:t>
            </a:r>
            <a:r>
              <a:rPr lang="en-GB" sz="2400" dirty="0">
                <a:latin typeface="SassoonPrimaryInfant" pitchFamily="2" charset="0"/>
              </a:rPr>
              <a:t>children may find this ‘expected standard’ too challenging and will be judged as ‘Working towards the expected standard’. (WTES) </a:t>
            </a:r>
          </a:p>
        </p:txBody>
      </p:sp>
    </p:spTree>
    <p:extLst>
      <p:ext uri="{BB962C8B-B14F-4D97-AF65-F5344CB8AC3E}">
        <p14:creationId xmlns:p14="http://schemas.microsoft.com/office/powerpoint/2010/main" val="378667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riting hand"/>
          <p:cNvPicPr>
            <a:picLocks noChangeAspect="1" noChangeArrowheads="1"/>
          </p:cNvPicPr>
          <p:nvPr/>
        </p:nvPicPr>
        <p:blipFill rotWithShape="1">
          <a:blip r:embed="rId3">
            <a:extLst>
              <a:ext uri="{28A0092B-C50C-407E-A947-70E740481C1C}">
                <a14:useLocalDpi xmlns:a14="http://schemas.microsoft.com/office/drawing/2010/main" val="0"/>
              </a:ext>
            </a:extLst>
          </a:blip>
          <a:srcRect b="8866"/>
          <a:stretch/>
        </p:blipFill>
        <p:spPr bwMode="auto">
          <a:xfrm>
            <a:off x="2657608" y="3429000"/>
            <a:ext cx="3714750" cy="2430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5" y="1412776"/>
            <a:ext cx="6798735" cy="1303867"/>
          </a:xfrm>
        </p:spPr>
        <p:txBody>
          <a:bodyPr/>
          <a:lstStyle/>
          <a:p>
            <a:r>
              <a:rPr lang="en-GB" b="1" dirty="0" smtClean="0">
                <a:latin typeface="SassoonPrimaryInfant" pitchFamily="2" charset="0"/>
              </a:rPr>
              <a:t>Writing at KS1</a:t>
            </a:r>
            <a:endParaRPr lang="en-GB" b="1" dirty="0">
              <a:latin typeface="SassoonPrimaryInfant" pitchFamily="2" charset="0"/>
            </a:endParaRPr>
          </a:p>
        </p:txBody>
      </p:sp>
    </p:spTree>
    <p:extLst>
      <p:ext uri="{BB962C8B-B14F-4D97-AF65-F5344CB8AC3E}">
        <p14:creationId xmlns:p14="http://schemas.microsoft.com/office/powerpoint/2010/main" val="206761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620689"/>
            <a:ext cx="6798735" cy="93610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smtClean="0">
                <a:latin typeface="SassoonPrimaryInfant" pitchFamily="2" charset="0"/>
              </a:rPr>
              <a:t>Writing Assessment Framework.</a:t>
            </a:r>
            <a:endParaRPr lang="en-GB" b="1" dirty="0">
              <a:latin typeface="SassoonPrimaryInfant" pitchFamily="2" charset="0"/>
            </a:endParaRPr>
          </a:p>
        </p:txBody>
      </p:sp>
      <p:sp>
        <p:nvSpPr>
          <p:cNvPr id="3" name="Text Placeholder 2"/>
          <p:cNvSpPr txBox="1">
            <a:spLocks/>
          </p:cNvSpPr>
          <p:nvPr/>
        </p:nvSpPr>
        <p:spPr>
          <a:xfrm>
            <a:off x="755576" y="1628800"/>
            <a:ext cx="7704856" cy="4392488"/>
          </a:xfrm>
          <a:prstGeom prst="rect">
            <a:avLst/>
          </a:prstGeom>
        </p:spPr>
        <p:txBody>
          <a:bodyPr>
            <a:normAutofit fontScale="3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GB" sz="5500" b="1" dirty="0" smtClean="0">
                <a:latin typeface="SassoonPrimaryInfant" pitchFamily="2" charset="0"/>
              </a:rPr>
              <a:t>Working at the expected standard The pupil can, after discussion with the teacher: </a:t>
            </a:r>
          </a:p>
          <a:p>
            <a:r>
              <a:rPr lang="en-GB" sz="4900" dirty="0" smtClean="0">
                <a:latin typeface="SassoonPrimaryInfant" pitchFamily="2" charset="0"/>
              </a:rPr>
              <a:t>write simple, coherent narratives about personal experiences and those of others (real or fictional) </a:t>
            </a:r>
          </a:p>
          <a:p>
            <a:r>
              <a:rPr lang="en-GB" sz="4900" dirty="0" smtClean="0">
                <a:latin typeface="SassoonPrimaryInfant" pitchFamily="2" charset="0"/>
              </a:rPr>
              <a:t>write about real events, recording these simply and clearly </a:t>
            </a:r>
          </a:p>
          <a:p>
            <a:r>
              <a:rPr lang="en-GB" sz="4900" dirty="0" smtClean="0">
                <a:latin typeface="SassoonPrimaryInfant" pitchFamily="2" charset="0"/>
              </a:rPr>
              <a:t>demarcate most sentences in their writing with capital letters and full stops, and use question marks correctly when required </a:t>
            </a:r>
          </a:p>
          <a:p>
            <a:r>
              <a:rPr lang="en-GB" sz="4900" dirty="0" smtClean="0">
                <a:latin typeface="SassoonPrimaryInfant" pitchFamily="2" charset="0"/>
              </a:rPr>
              <a:t>use present and past tense mostly correctly and consistently </a:t>
            </a:r>
          </a:p>
          <a:p>
            <a:r>
              <a:rPr lang="en-GB" sz="4900" dirty="0" smtClean="0">
                <a:latin typeface="SassoonPrimaryInfant" pitchFamily="2" charset="0"/>
              </a:rPr>
              <a:t>use co-ordination (e.g. or / and / but) and some subordination (e.g. when / if / that / because, where ) to join clauses </a:t>
            </a:r>
          </a:p>
          <a:p>
            <a:r>
              <a:rPr lang="en-GB" sz="4900" dirty="0" smtClean="0">
                <a:latin typeface="SassoonPrimaryInfant" pitchFamily="2" charset="0"/>
              </a:rPr>
              <a:t>segment spoken words into phonemes and represent these by graphemes, spelling many of these words correctly and making phonically-plausible attempts at others </a:t>
            </a:r>
          </a:p>
          <a:p>
            <a:r>
              <a:rPr lang="en-GB" sz="4900" dirty="0" smtClean="0">
                <a:latin typeface="SassoonPrimaryInfant" pitchFamily="2" charset="0"/>
              </a:rPr>
              <a:t>spell many common exception words* </a:t>
            </a:r>
          </a:p>
          <a:p>
            <a:r>
              <a:rPr lang="en-GB" sz="4900" dirty="0" smtClean="0">
                <a:latin typeface="SassoonPrimaryInfant" pitchFamily="2" charset="0"/>
              </a:rPr>
              <a:t>form capital letters and digits of the correct size, orientation and relationship to one another and to lower-case letters </a:t>
            </a:r>
          </a:p>
          <a:p>
            <a:r>
              <a:rPr lang="en-GB" sz="4900" dirty="0" smtClean="0">
                <a:latin typeface="SassoonPrimaryInfant" pitchFamily="2" charset="0"/>
              </a:rPr>
              <a:t>use spacing between words that reflects the size of the letters. </a:t>
            </a:r>
            <a:endParaRPr lang="en-GB" sz="4900" dirty="0">
              <a:latin typeface="SassoonPrimaryInfant" pitchFamily="2" charset="0"/>
            </a:endParaRPr>
          </a:p>
        </p:txBody>
      </p:sp>
    </p:spTree>
    <p:extLst>
      <p:ext uri="{BB962C8B-B14F-4D97-AF65-F5344CB8AC3E}">
        <p14:creationId xmlns:p14="http://schemas.microsoft.com/office/powerpoint/2010/main" val="328135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616" y="620689"/>
            <a:ext cx="6798735" cy="93610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latin typeface="SassoonPrimaryInfant" pitchFamily="2" charset="0"/>
              </a:rPr>
              <a:t>Writing Assessment Framework.</a:t>
            </a:r>
            <a:endParaRPr lang="en-GB" b="1" dirty="0">
              <a:latin typeface="SassoonPrimaryInfant" pitchFamily="2" charset="0"/>
            </a:endParaRPr>
          </a:p>
        </p:txBody>
      </p:sp>
      <p:sp>
        <p:nvSpPr>
          <p:cNvPr id="5" name="TextBox 4"/>
          <p:cNvSpPr txBox="1"/>
          <p:nvPr/>
        </p:nvSpPr>
        <p:spPr>
          <a:xfrm>
            <a:off x="683568" y="1556793"/>
            <a:ext cx="7848872" cy="4401205"/>
          </a:xfrm>
          <a:prstGeom prst="rect">
            <a:avLst/>
          </a:prstGeom>
          <a:noFill/>
        </p:spPr>
        <p:txBody>
          <a:bodyPr wrap="square" rtlCol="0">
            <a:spAutoFit/>
          </a:bodyPr>
          <a:lstStyle/>
          <a:p>
            <a:r>
              <a:rPr lang="en-GB" sz="2000" b="1" dirty="0">
                <a:latin typeface="SassoonPrimaryInfant" pitchFamily="2" charset="0"/>
              </a:rPr>
              <a:t>Working at greater depth The pupil can, after discussion with the teacher: </a:t>
            </a:r>
            <a:endParaRPr lang="en-GB" sz="2000" b="1" dirty="0" smtClean="0">
              <a:latin typeface="SassoonPrimaryInfant" pitchFamily="2" charset="0"/>
            </a:endParaRPr>
          </a:p>
          <a:p>
            <a:endParaRPr lang="en-GB" sz="2000" b="1" dirty="0" smtClean="0">
              <a:latin typeface="SassoonPrimaryInfant" pitchFamily="2" charset="0"/>
            </a:endParaRPr>
          </a:p>
          <a:p>
            <a:r>
              <a:rPr lang="en-GB" sz="2000" dirty="0" smtClean="0">
                <a:latin typeface="SassoonPrimaryInfant" pitchFamily="2" charset="0"/>
              </a:rPr>
              <a:t>• </a:t>
            </a:r>
            <a:r>
              <a:rPr lang="en-GB" sz="2000" dirty="0">
                <a:latin typeface="SassoonPrimaryInfant" pitchFamily="2" charset="0"/>
              </a:rPr>
              <a:t>write effectively and coherently for different purposes, drawing on </a:t>
            </a:r>
            <a:r>
              <a:rPr lang="en-GB" sz="2000" dirty="0" smtClean="0">
                <a:latin typeface="SassoonPrimaryInfant" pitchFamily="2" charset="0"/>
              </a:rPr>
              <a:t> </a:t>
            </a:r>
          </a:p>
          <a:p>
            <a:r>
              <a:rPr lang="en-GB" sz="2000" dirty="0">
                <a:latin typeface="SassoonPrimaryInfant" pitchFamily="2" charset="0"/>
              </a:rPr>
              <a:t> </a:t>
            </a:r>
            <a:r>
              <a:rPr lang="en-GB" sz="2000" dirty="0" smtClean="0">
                <a:latin typeface="SassoonPrimaryInfant" pitchFamily="2" charset="0"/>
              </a:rPr>
              <a:t> their </a:t>
            </a:r>
            <a:r>
              <a:rPr lang="en-GB" sz="2000" dirty="0">
                <a:latin typeface="SassoonPrimaryInfant" pitchFamily="2" charset="0"/>
              </a:rPr>
              <a:t>reading to inform the vocabulary and grammar of their </a:t>
            </a:r>
            <a:r>
              <a:rPr lang="en-GB" sz="2000" dirty="0" smtClean="0">
                <a:latin typeface="SassoonPrimaryInfant" pitchFamily="2" charset="0"/>
              </a:rPr>
              <a:t>  </a:t>
            </a:r>
          </a:p>
          <a:p>
            <a:r>
              <a:rPr lang="en-GB" sz="2000" dirty="0">
                <a:latin typeface="SassoonPrimaryInfant" pitchFamily="2" charset="0"/>
              </a:rPr>
              <a:t> </a:t>
            </a:r>
            <a:r>
              <a:rPr lang="en-GB" sz="2000" dirty="0" smtClean="0">
                <a:latin typeface="SassoonPrimaryInfant" pitchFamily="2" charset="0"/>
              </a:rPr>
              <a:t>  writing </a:t>
            </a:r>
          </a:p>
          <a:p>
            <a:r>
              <a:rPr lang="en-GB" sz="2000" dirty="0" smtClean="0">
                <a:latin typeface="SassoonPrimaryInfant" pitchFamily="2" charset="0"/>
              </a:rPr>
              <a:t>• </a:t>
            </a:r>
            <a:r>
              <a:rPr lang="en-GB" sz="2000" dirty="0">
                <a:latin typeface="SassoonPrimaryInfant" pitchFamily="2" charset="0"/>
              </a:rPr>
              <a:t>make simple additions, revisions and proof-reading corrections to </a:t>
            </a:r>
            <a:r>
              <a:rPr lang="en-GB" sz="2000" dirty="0" smtClean="0">
                <a:latin typeface="SassoonPrimaryInfant" pitchFamily="2" charset="0"/>
              </a:rPr>
              <a:t>    </a:t>
            </a:r>
          </a:p>
          <a:p>
            <a:r>
              <a:rPr lang="en-GB" sz="2000" dirty="0">
                <a:latin typeface="SassoonPrimaryInfant" pitchFamily="2" charset="0"/>
              </a:rPr>
              <a:t> </a:t>
            </a:r>
            <a:r>
              <a:rPr lang="en-GB" sz="2000" dirty="0" smtClean="0">
                <a:latin typeface="SassoonPrimaryInfant" pitchFamily="2" charset="0"/>
              </a:rPr>
              <a:t>  their own </a:t>
            </a:r>
            <a:r>
              <a:rPr lang="en-GB" sz="2000" dirty="0">
                <a:latin typeface="SassoonPrimaryInfant" pitchFamily="2" charset="0"/>
              </a:rPr>
              <a:t>writing </a:t>
            </a:r>
            <a:endParaRPr lang="en-GB" sz="2000" dirty="0" smtClean="0">
              <a:latin typeface="SassoonPrimaryInfant" pitchFamily="2" charset="0"/>
            </a:endParaRPr>
          </a:p>
          <a:p>
            <a:r>
              <a:rPr lang="en-GB" sz="2000" dirty="0" smtClean="0">
                <a:latin typeface="SassoonPrimaryInfant" pitchFamily="2" charset="0"/>
              </a:rPr>
              <a:t>• </a:t>
            </a:r>
            <a:r>
              <a:rPr lang="en-GB" sz="2000" dirty="0">
                <a:latin typeface="SassoonPrimaryInfant" pitchFamily="2" charset="0"/>
              </a:rPr>
              <a:t>use the punctuation taught at key stage 1 mostly </a:t>
            </a:r>
            <a:r>
              <a:rPr lang="en-GB" sz="2000" dirty="0" smtClean="0">
                <a:latin typeface="SassoonPrimaryInfant" pitchFamily="2" charset="0"/>
              </a:rPr>
              <a:t>correctly</a:t>
            </a:r>
          </a:p>
          <a:p>
            <a:r>
              <a:rPr lang="en-GB" sz="2000" dirty="0" smtClean="0">
                <a:latin typeface="SassoonPrimaryInfant" pitchFamily="2" charset="0"/>
              </a:rPr>
              <a:t>• </a:t>
            </a:r>
            <a:r>
              <a:rPr lang="en-GB" sz="2000" dirty="0">
                <a:latin typeface="SassoonPrimaryInfant" pitchFamily="2" charset="0"/>
              </a:rPr>
              <a:t>spell most common exception </a:t>
            </a:r>
            <a:r>
              <a:rPr lang="en-GB" sz="2000" dirty="0" smtClean="0">
                <a:latin typeface="SassoonPrimaryInfant" pitchFamily="2" charset="0"/>
              </a:rPr>
              <a:t>words </a:t>
            </a:r>
          </a:p>
          <a:p>
            <a:r>
              <a:rPr lang="en-GB" sz="2000" dirty="0" smtClean="0">
                <a:latin typeface="SassoonPrimaryInfant" pitchFamily="2" charset="0"/>
              </a:rPr>
              <a:t>• </a:t>
            </a:r>
            <a:r>
              <a:rPr lang="en-GB" sz="2000" dirty="0">
                <a:latin typeface="SassoonPrimaryInfant" pitchFamily="2" charset="0"/>
              </a:rPr>
              <a:t>add suffixes to spell most words correctly in their writing (e.g. </a:t>
            </a:r>
            <a:r>
              <a:rPr lang="en-GB" sz="2000" dirty="0" smtClean="0">
                <a:latin typeface="SassoonPrimaryInfant" pitchFamily="2" charset="0"/>
              </a:rPr>
              <a:t>–   </a:t>
            </a:r>
          </a:p>
          <a:p>
            <a:r>
              <a:rPr lang="en-GB" sz="2000" dirty="0">
                <a:latin typeface="SassoonPrimaryInfant" pitchFamily="2" charset="0"/>
              </a:rPr>
              <a:t> </a:t>
            </a:r>
            <a:r>
              <a:rPr lang="en-GB" sz="2000" dirty="0" smtClean="0">
                <a:latin typeface="SassoonPrimaryInfant" pitchFamily="2" charset="0"/>
              </a:rPr>
              <a:t>  </a:t>
            </a:r>
            <a:r>
              <a:rPr lang="en-GB" sz="2000" dirty="0" err="1" smtClean="0">
                <a:latin typeface="SassoonPrimaryInfant" pitchFamily="2" charset="0"/>
              </a:rPr>
              <a:t>ment</a:t>
            </a:r>
            <a:r>
              <a:rPr lang="en-GB" sz="2000" dirty="0">
                <a:latin typeface="SassoonPrimaryInfant" pitchFamily="2" charset="0"/>
              </a:rPr>
              <a:t>, </a:t>
            </a:r>
            <a:r>
              <a:rPr lang="en-GB" sz="2000" dirty="0" smtClean="0">
                <a:latin typeface="SassoonPrimaryInfant" pitchFamily="2" charset="0"/>
              </a:rPr>
              <a:t> –</a:t>
            </a:r>
            <a:r>
              <a:rPr lang="en-GB" sz="2000" dirty="0">
                <a:latin typeface="SassoonPrimaryInfant" pitchFamily="2" charset="0"/>
              </a:rPr>
              <a:t>ness, –</a:t>
            </a:r>
            <a:r>
              <a:rPr lang="en-GB" sz="2000" dirty="0" err="1">
                <a:latin typeface="SassoonPrimaryInfant" pitchFamily="2" charset="0"/>
              </a:rPr>
              <a:t>ful</a:t>
            </a:r>
            <a:r>
              <a:rPr lang="en-GB" sz="2000" dirty="0">
                <a:latin typeface="SassoonPrimaryInfant" pitchFamily="2" charset="0"/>
              </a:rPr>
              <a:t>, –less, –</a:t>
            </a:r>
            <a:r>
              <a:rPr lang="en-GB" sz="2000" dirty="0" err="1">
                <a:latin typeface="SassoonPrimaryInfant" pitchFamily="2" charset="0"/>
              </a:rPr>
              <a:t>ly</a:t>
            </a:r>
            <a:r>
              <a:rPr lang="en-GB" sz="2000" dirty="0">
                <a:latin typeface="SassoonPrimaryInfant" pitchFamily="2" charset="0"/>
              </a:rPr>
              <a:t>)* </a:t>
            </a:r>
            <a:endParaRPr lang="en-GB" sz="2000" dirty="0" smtClean="0">
              <a:latin typeface="SassoonPrimaryInfant" pitchFamily="2" charset="0"/>
            </a:endParaRPr>
          </a:p>
          <a:p>
            <a:r>
              <a:rPr lang="en-GB" sz="2000" dirty="0" smtClean="0">
                <a:latin typeface="SassoonPrimaryInfant" pitchFamily="2" charset="0"/>
              </a:rPr>
              <a:t>• </a:t>
            </a:r>
            <a:r>
              <a:rPr lang="en-GB" sz="2000" dirty="0">
                <a:latin typeface="SassoonPrimaryInfant" pitchFamily="2" charset="0"/>
              </a:rPr>
              <a:t>use the diagonal and horizontal strokes </a:t>
            </a:r>
            <a:r>
              <a:rPr lang="en-GB" sz="2000" dirty="0" smtClean="0">
                <a:latin typeface="SassoonPrimaryInfant" pitchFamily="2" charset="0"/>
              </a:rPr>
              <a:t>needed </a:t>
            </a:r>
            <a:r>
              <a:rPr lang="en-GB" sz="2000" dirty="0">
                <a:latin typeface="SassoonPrimaryInfant" pitchFamily="2" charset="0"/>
              </a:rPr>
              <a:t>to join some </a:t>
            </a:r>
            <a:r>
              <a:rPr lang="en-GB" sz="2000" dirty="0" smtClean="0">
                <a:latin typeface="SassoonPrimaryInfant" pitchFamily="2" charset="0"/>
              </a:rPr>
              <a:t> </a:t>
            </a:r>
          </a:p>
          <a:p>
            <a:r>
              <a:rPr lang="en-GB" sz="2000" dirty="0">
                <a:latin typeface="SassoonPrimaryInfant" pitchFamily="2" charset="0"/>
              </a:rPr>
              <a:t> </a:t>
            </a:r>
            <a:r>
              <a:rPr lang="en-GB" sz="2000" dirty="0" smtClean="0">
                <a:latin typeface="SassoonPrimaryInfant" pitchFamily="2" charset="0"/>
              </a:rPr>
              <a:t>  letters</a:t>
            </a:r>
            <a:r>
              <a:rPr lang="en-GB" sz="2000" dirty="0">
                <a:latin typeface="SassoonPrimaryInfant" pitchFamily="2" charset="0"/>
              </a:rPr>
              <a:t>.</a:t>
            </a:r>
          </a:p>
        </p:txBody>
      </p:sp>
    </p:spTree>
    <p:extLst>
      <p:ext uri="{BB962C8B-B14F-4D97-AF65-F5344CB8AC3E}">
        <p14:creationId xmlns:p14="http://schemas.microsoft.com/office/powerpoint/2010/main" val="2291492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7488832" cy="1077218"/>
          </a:xfrm>
          <a:prstGeom prst="rect">
            <a:avLst/>
          </a:prstGeom>
          <a:noFill/>
        </p:spPr>
        <p:txBody>
          <a:bodyPr wrap="square" rtlCol="0">
            <a:spAutoFit/>
          </a:bodyPr>
          <a:lstStyle/>
          <a:p>
            <a:r>
              <a:rPr lang="en-GB" sz="3200" dirty="0" smtClean="0">
                <a:latin typeface="SassoonPrimaryInfant" pitchFamily="2" charset="0"/>
              </a:rPr>
              <a:t>What makes this piece of writing the   ‘expected standard’?  </a:t>
            </a:r>
            <a:endParaRPr lang="en-GB" sz="3200" dirty="0">
              <a:latin typeface="SassoonPrimaryInfant" pitchFamily="2" charset="0"/>
            </a:endParaRPr>
          </a:p>
        </p:txBody>
      </p:sp>
      <p:sp>
        <p:nvSpPr>
          <p:cNvPr id="3" name="TextBox 2"/>
          <p:cNvSpPr txBox="1"/>
          <p:nvPr/>
        </p:nvSpPr>
        <p:spPr>
          <a:xfrm>
            <a:off x="539552" y="1772816"/>
            <a:ext cx="8064896" cy="4124206"/>
          </a:xfrm>
          <a:prstGeom prst="rect">
            <a:avLst/>
          </a:prstGeom>
          <a:noFill/>
        </p:spPr>
        <p:txBody>
          <a:bodyPr wrap="square" rtlCol="0">
            <a:spAutoFit/>
          </a:bodyPr>
          <a:lstStyle/>
          <a:p>
            <a:r>
              <a:rPr lang="en-GB" sz="2400" b="1" dirty="0" smtClean="0">
                <a:latin typeface="SassoonPrimaryInfant" pitchFamily="2" charset="0"/>
              </a:rPr>
              <a:t>COMPOSITION:</a:t>
            </a:r>
          </a:p>
          <a:p>
            <a:endParaRPr lang="en-GB" sz="1400" b="1" dirty="0" smtClean="0">
              <a:latin typeface="SassoonPrimaryInfant" pitchFamily="2" charset="0"/>
            </a:endParaRPr>
          </a:p>
          <a:p>
            <a:pPr marL="285750" indent="-285750">
              <a:buFont typeface="Wingdings" panose="05000000000000000000" pitchFamily="2" charset="2"/>
              <a:buChar char="ü"/>
            </a:pPr>
            <a:r>
              <a:rPr lang="en-GB" sz="1600" dirty="0" smtClean="0">
                <a:latin typeface="SassoonPrimaryInfant" pitchFamily="2" charset="0"/>
              </a:rPr>
              <a:t>This narrative begins with the imperative verb ‘Meet Fred’ reflecting the original opening to the story. </a:t>
            </a:r>
          </a:p>
          <a:p>
            <a:pPr marL="285750" indent="-285750">
              <a:buFont typeface="Wingdings" panose="05000000000000000000" pitchFamily="2" charset="2"/>
              <a:buChar char="ü"/>
            </a:pPr>
            <a:endParaRPr lang="en-GB" sz="1600" dirty="0">
              <a:latin typeface="SassoonPrimaryInfant" pitchFamily="2" charset="0"/>
            </a:endParaRPr>
          </a:p>
          <a:p>
            <a:pPr marL="285750" indent="-285750">
              <a:buFont typeface="Wingdings" panose="05000000000000000000" pitchFamily="2" charset="2"/>
              <a:buChar char="ü"/>
            </a:pPr>
            <a:r>
              <a:rPr lang="en-GB" sz="1600" dirty="0" smtClean="0">
                <a:latin typeface="SassoonPrimaryInfant" pitchFamily="2" charset="0"/>
              </a:rPr>
              <a:t>The pupil has used the ideas from the original story but made it their own. They have found their own machine in the attic and put all the parts together. As in the original story something goes wrong and then the problem is resolved. </a:t>
            </a:r>
          </a:p>
          <a:p>
            <a:pPr marL="285750" indent="-285750">
              <a:buFont typeface="Wingdings" panose="05000000000000000000" pitchFamily="2" charset="2"/>
              <a:buChar char="ü"/>
            </a:pPr>
            <a:endParaRPr lang="en-GB" sz="1600" dirty="0">
              <a:latin typeface="SassoonPrimaryInfant" pitchFamily="2" charset="0"/>
            </a:endParaRPr>
          </a:p>
          <a:p>
            <a:pPr marL="285750" indent="-285750">
              <a:buFont typeface="Wingdings" panose="05000000000000000000" pitchFamily="2" charset="2"/>
              <a:buChar char="ü"/>
            </a:pPr>
            <a:r>
              <a:rPr lang="en-GB" sz="1600" dirty="0" smtClean="0">
                <a:latin typeface="SassoonPrimaryInfant" pitchFamily="2" charset="0"/>
              </a:rPr>
              <a:t>The use of adverbials show the child’s ability to sequence events . The use of adverbials contribute effectively to the coherence of the narrative.  One day… just then… First…. Soon… Suddenly… From that day on…</a:t>
            </a:r>
          </a:p>
          <a:p>
            <a:pPr marL="285750" indent="-285750">
              <a:buFont typeface="Wingdings" panose="05000000000000000000" pitchFamily="2" charset="2"/>
              <a:buChar char="ü"/>
            </a:pPr>
            <a:endParaRPr lang="en-GB" sz="1600" dirty="0">
              <a:latin typeface="SassoonPrimaryInfant" pitchFamily="2" charset="0"/>
            </a:endParaRPr>
          </a:p>
          <a:p>
            <a:pPr marL="285750" indent="-285750">
              <a:buFont typeface="Wingdings" panose="05000000000000000000" pitchFamily="2" charset="2"/>
              <a:buChar char="ü"/>
            </a:pPr>
            <a:r>
              <a:rPr lang="en-GB" sz="1600" dirty="0" smtClean="0">
                <a:latin typeface="SassoonPrimaryInfant" pitchFamily="2" charset="0"/>
              </a:rPr>
              <a:t>Speech is used effectively  as in Mum’s words to Fred at the start and Fred’s musings when the computer ‘said Dell’. ‘Whatever does that mean? Thought Fred’. In both cases the end punctuation is correct.     </a:t>
            </a:r>
          </a:p>
        </p:txBody>
      </p:sp>
    </p:spTree>
    <p:extLst>
      <p:ext uri="{BB962C8B-B14F-4D97-AF65-F5344CB8AC3E}">
        <p14:creationId xmlns:p14="http://schemas.microsoft.com/office/powerpoint/2010/main" val="28319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76672"/>
            <a:ext cx="7344816" cy="1077218"/>
          </a:xfrm>
          <a:prstGeom prst="rect">
            <a:avLst/>
          </a:prstGeom>
          <a:noFill/>
        </p:spPr>
        <p:txBody>
          <a:bodyPr wrap="square" rtlCol="0">
            <a:spAutoFit/>
          </a:bodyPr>
          <a:lstStyle/>
          <a:p>
            <a:r>
              <a:rPr lang="en-GB" sz="3200" b="1" dirty="0" smtClean="0">
                <a:latin typeface="SassoonPrimaryInfant" pitchFamily="2" charset="0"/>
              </a:rPr>
              <a:t>What makes this piece of writing the ‘expected standard’?  </a:t>
            </a:r>
            <a:endParaRPr lang="en-GB" sz="3200" b="1" dirty="0">
              <a:latin typeface="SassoonPrimaryInfant" pitchFamily="2" charset="0"/>
            </a:endParaRPr>
          </a:p>
        </p:txBody>
      </p:sp>
      <p:sp>
        <p:nvSpPr>
          <p:cNvPr id="3" name="TextBox 2"/>
          <p:cNvSpPr txBox="1"/>
          <p:nvPr/>
        </p:nvSpPr>
        <p:spPr>
          <a:xfrm>
            <a:off x="467544" y="1988840"/>
            <a:ext cx="7992888" cy="4093428"/>
          </a:xfrm>
          <a:prstGeom prst="rect">
            <a:avLst/>
          </a:prstGeom>
          <a:noFill/>
        </p:spPr>
        <p:txBody>
          <a:bodyPr wrap="square" rtlCol="0">
            <a:spAutoFit/>
          </a:bodyPr>
          <a:lstStyle/>
          <a:p>
            <a:r>
              <a:rPr lang="en-GB" sz="2400" dirty="0" smtClean="0">
                <a:latin typeface="SassoonPrimaryInfant" pitchFamily="2" charset="0"/>
              </a:rPr>
              <a:t>GRAMMAR &amp; PUNCTUATION:</a:t>
            </a:r>
          </a:p>
          <a:p>
            <a:endParaRPr lang="en-GB" sz="2400" dirty="0" smtClean="0">
              <a:latin typeface="SassoonPrimaryInfant" pitchFamily="2" charset="0"/>
            </a:endParaRPr>
          </a:p>
          <a:p>
            <a:pPr marL="285750" indent="-285750">
              <a:buFont typeface="Wingdings" panose="05000000000000000000" pitchFamily="2" charset="2"/>
              <a:buChar char="ü"/>
            </a:pPr>
            <a:r>
              <a:rPr lang="en-GB" sz="2000" dirty="0" smtClean="0">
                <a:latin typeface="SassoonPrimaryInfant" pitchFamily="2" charset="0"/>
              </a:rPr>
              <a:t>The use of present tense to open the story and introduce the character. </a:t>
            </a:r>
          </a:p>
          <a:p>
            <a:pPr marL="285750" indent="-285750">
              <a:buFont typeface="Wingdings" panose="05000000000000000000" pitchFamily="2" charset="2"/>
              <a:buChar char="ü"/>
            </a:pPr>
            <a:r>
              <a:rPr lang="en-GB" sz="2000" dirty="0" smtClean="0">
                <a:latin typeface="SassoonPrimaryInfant" pitchFamily="2" charset="0"/>
              </a:rPr>
              <a:t>The consistent use of past tense throughout the rest of the story.</a:t>
            </a:r>
          </a:p>
          <a:p>
            <a:pPr marL="285750" indent="-285750">
              <a:buFont typeface="Wingdings" panose="05000000000000000000" pitchFamily="2" charset="2"/>
              <a:buChar char="ü"/>
            </a:pPr>
            <a:r>
              <a:rPr lang="en-GB" sz="2000" dirty="0" smtClean="0">
                <a:latin typeface="SassoonPrimaryInfant" pitchFamily="2" charset="0"/>
              </a:rPr>
              <a:t>The use of the Co-ordinating conjunction  ‘and’ to join two main clauses.</a:t>
            </a:r>
          </a:p>
          <a:p>
            <a:pPr marL="285750" indent="-285750">
              <a:buFont typeface="Wingdings" panose="05000000000000000000" pitchFamily="2" charset="2"/>
              <a:buChar char="ü"/>
            </a:pPr>
            <a:r>
              <a:rPr lang="en-GB" sz="2000" dirty="0" smtClean="0">
                <a:latin typeface="SassoonPrimaryInfant" pitchFamily="2" charset="0"/>
              </a:rPr>
              <a:t>Virtually all sentences are correctly demarcated with capital letters and full stops. </a:t>
            </a:r>
          </a:p>
          <a:p>
            <a:pPr marL="285750" indent="-285750">
              <a:buFont typeface="Wingdings" panose="05000000000000000000" pitchFamily="2" charset="2"/>
              <a:buChar char="ü"/>
            </a:pPr>
            <a:r>
              <a:rPr lang="en-GB" sz="2000" dirty="0" smtClean="0">
                <a:latin typeface="SassoonPrimaryInfant" pitchFamily="2" charset="0"/>
              </a:rPr>
              <a:t>The question mark is used correctly.</a:t>
            </a:r>
          </a:p>
          <a:p>
            <a:pPr marL="285750" indent="-285750">
              <a:buFont typeface="Wingdings" panose="05000000000000000000" pitchFamily="2" charset="2"/>
              <a:buChar char="ü"/>
            </a:pPr>
            <a:r>
              <a:rPr lang="en-GB" sz="2000" dirty="0" smtClean="0">
                <a:latin typeface="SassoonPrimaryInfant" pitchFamily="2" charset="0"/>
              </a:rPr>
              <a:t>The exclamation mark is used correctly. </a:t>
            </a:r>
          </a:p>
          <a:p>
            <a:endParaRPr lang="en-GB" dirty="0" smtClean="0">
              <a:latin typeface="SassoonPrimaryInfant" pitchFamily="2" charset="0"/>
            </a:endParaRPr>
          </a:p>
          <a:p>
            <a:pPr marL="285750" indent="-285750">
              <a:buFont typeface="Wingdings" panose="05000000000000000000" pitchFamily="2" charset="2"/>
              <a:buChar char="ü"/>
            </a:pPr>
            <a:endParaRPr lang="en-GB" dirty="0" smtClean="0">
              <a:latin typeface="SassoonPrimaryInfant" pitchFamily="2" charset="0"/>
            </a:endParaRPr>
          </a:p>
          <a:p>
            <a:endParaRPr lang="en-GB" dirty="0" smtClean="0">
              <a:latin typeface="SassoonPrimaryInfant" pitchFamily="2" charset="0"/>
            </a:endParaRPr>
          </a:p>
          <a:p>
            <a:endParaRPr lang="en-GB" dirty="0" smtClean="0">
              <a:latin typeface="SassoonPrimaryInfant" pitchFamily="2" charset="0"/>
            </a:endParaRPr>
          </a:p>
        </p:txBody>
      </p:sp>
    </p:spTree>
    <p:extLst>
      <p:ext uri="{BB962C8B-B14F-4D97-AF65-F5344CB8AC3E}">
        <p14:creationId xmlns:p14="http://schemas.microsoft.com/office/powerpoint/2010/main" val="948432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735</TotalTime>
  <Words>2337</Words>
  <Application>Microsoft Office PowerPoint</Application>
  <PresentationFormat>On-screen Show (4:3)</PresentationFormat>
  <Paragraphs>335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Organic</vt:lpstr>
      <vt:lpstr>PowerPoint Presentation</vt:lpstr>
      <vt:lpstr>PowerPoint Presentation</vt:lpstr>
      <vt:lpstr>PowerPoint Presentation</vt:lpstr>
      <vt:lpstr>PowerPoint Presentation</vt:lpstr>
      <vt:lpstr>Writing at KS1</vt:lpstr>
      <vt:lpstr>PowerPoint Presentation</vt:lpstr>
      <vt:lpstr>PowerPoint Presentation</vt:lpstr>
      <vt:lpstr>PowerPoint Presentation</vt:lpstr>
      <vt:lpstr>PowerPoint Presentation</vt:lpstr>
      <vt:lpstr>PowerPoint Presentation</vt:lpstr>
      <vt:lpstr>PowerPoint Presentation</vt:lpstr>
      <vt:lpstr>Reading at KS1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Punctuation &amp; 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Windows User</cp:lastModifiedBy>
  <cp:revision>85</cp:revision>
  <cp:lastPrinted>2019-04-02T10:21:14Z</cp:lastPrinted>
  <dcterms:created xsi:type="dcterms:W3CDTF">2019-01-31T13:24:43Z</dcterms:created>
  <dcterms:modified xsi:type="dcterms:W3CDTF">2019-04-03T14:23:39Z</dcterms:modified>
</cp:coreProperties>
</file>