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1"/>
  </p:notesMasterIdLst>
  <p:sldIdLst>
    <p:sldId id="257" r:id="rId2"/>
    <p:sldId id="258" r:id="rId3"/>
    <p:sldId id="259" r:id="rId4"/>
    <p:sldId id="260" r:id="rId5"/>
    <p:sldId id="261" r:id="rId6"/>
    <p:sldId id="287" r:id="rId7"/>
    <p:sldId id="288" r:id="rId8"/>
    <p:sldId id="289" r:id="rId9"/>
    <p:sldId id="263" r:id="rId10"/>
    <p:sldId id="264" r:id="rId11"/>
    <p:sldId id="265" r:id="rId12"/>
    <p:sldId id="266" r:id="rId13"/>
    <p:sldId id="269" r:id="rId14"/>
    <p:sldId id="267" r:id="rId15"/>
    <p:sldId id="268" r:id="rId16"/>
    <p:sldId id="270" r:id="rId17"/>
    <p:sldId id="271" r:id="rId18"/>
    <p:sldId id="299" r:id="rId19"/>
    <p:sldId id="300" r:id="rId20"/>
    <p:sldId id="301" r:id="rId21"/>
    <p:sldId id="272" r:id="rId22"/>
    <p:sldId id="291" r:id="rId23"/>
    <p:sldId id="292" r:id="rId24"/>
    <p:sldId id="293" r:id="rId25"/>
    <p:sldId id="294" r:id="rId26"/>
    <p:sldId id="295" r:id="rId27"/>
    <p:sldId id="273" r:id="rId28"/>
    <p:sldId id="275" r:id="rId29"/>
    <p:sldId id="274" r:id="rId30"/>
    <p:sldId id="277" r:id="rId31"/>
    <p:sldId id="280" r:id="rId32"/>
    <p:sldId id="281" r:id="rId33"/>
    <p:sldId id="283" r:id="rId34"/>
    <p:sldId id="284" r:id="rId35"/>
    <p:sldId id="285" r:id="rId36"/>
    <p:sldId id="286" r:id="rId37"/>
    <p:sldId id="276" r:id="rId38"/>
    <p:sldId id="279" r:id="rId39"/>
    <p:sldId id="27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68" autoAdjust="0"/>
  </p:normalViewPr>
  <p:slideViewPr>
    <p:cSldViewPr>
      <p:cViewPr>
        <p:scale>
          <a:sx n="50" d="100"/>
          <a:sy n="50" d="100"/>
        </p:scale>
        <p:origin x="-2386" y="-3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BB433-40C4-44A8-9A4D-A435E5DA8493}" type="datetimeFigureOut">
              <a:rPr lang="en-GB" smtClean="0"/>
              <a:t>03/04/2019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36471-C3C5-4BAC-A49D-DD6BEF740E2A}" type="slidenum">
              <a:rPr lang="en-GB" smtClean="0"/>
              <a:t>‹#›</a:t>
            </a:fld>
            <a:endParaRPr lang="en-GB"/>
          </a:p>
        </p:txBody>
      </p:sp>
    </p:spTree>
    <p:extLst>
      <p:ext uri="{BB962C8B-B14F-4D97-AF65-F5344CB8AC3E}">
        <p14:creationId xmlns:p14="http://schemas.microsoft.com/office/powerpoint/2010/main" val="209052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exemplification example – talk through the positive</a:t>
            </a:r>
            <a:r>
              <a:rPr lang="en-GB" baseline="0" dirty="0" smtClean="0"/>
              <a:t> points – LINKED to TA framework ‘Pupil Can’ statements.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Emphasise that this is only ONE piece –</a:t>
            </a:r>
            <a:r>
              <a:rPr lang="en-GB" baseline="0" dirty="0" smtClean="0"/>
              <a:t> </a:t>
            </a:r>
            <a:r>
              <a:rPr lang="en-GB" baseline="0" dirty="0" err="1" smtClean="0"/>
              <a:t>ch</a:t>
            </a:r>
            <a:r>
              <a:rPr lang="en-GB" baseline="0" dirty="0" smtClean="0"/>
              <a:t> need to write at this standard across a range of pieces, covering a  range of genres. </a:t>
            </a:r>
            <a:r>
              <a:rPr lang="en-GB" dirty="0" smtClean="0"/>
              <a:t>This collection demonstrates that the pupil is consistently and confidently able to produce writing that meets all of the statements for ‘working at the expected standard’ across a broad range of tasks, each of which is effectively adapted for purpose and audience. </a:t>
            </a:r>
          </a:p>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5</a:t>
            </a:fld>
            <a:endParaRPr lang="en-GB"/>
          </a:p>
        </p:txBody>
      </p:sp>
    </p:spTree>
    <p:extLst>
      <p:ext uri="{BB962C8B-B14F-4D97-AF65-F5344CB8AC3E}">
        <p14:creationId xmlns:p14="http://schemas.microsoft.com/office/powerpoint/2010/main" val="237248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31</a:t>
            </a:fld>
            <a:endParaRPr lang="en-GB"/>
          </a:p>
        </p:txBody>
      </p:sp>
    </p:spTree>
    <p:extLst>
      <p:ext uri="{BB962C8B-B14F-4D97-AF65-F5344CB8AC3E}">
        <p14:creationId xmlns:p14="http://schemas.microsoft.com/office/powerpoint/2010/main" val="410789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 missed the bus.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32</a:t>
            </a:fld>
            <a:endParaRPr lang="en-GB"/>
          </a:p>
        </p:txBody>
      </p:sp>
    </p:spTree>
    <p:extLst>
      <p:ext uri="{BB962C8B-B14F-4D97-AF65-F5344CB8AC3E}">
        <p14:creationId xmlns:p14="http://schemas.microsoft.com/office/powerpoint/2010/main" val="119163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asked, “Do</a:t>
            </a:r>
            <a:r>
              <a:rPr lang="en-GB" baseline="0" dirty="0" smtClean="0"/>
              <a:t> you….?”</a:t>
            </a:r>
          </a:p>
          <a:p>
            <a:endParaRPr lang="en-GB" baseline="0" dirty="0" smtClean="0"/>
          </a:p>
          <a:p>
            <a:r>
              <a:rPr lang="en-GB" baseline="0" dirty="0" smtClean="0"/>
              <a:t>CAPITAL letter to start the speech – as it’s the start of the sentence for the quote.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34</a:t>
            </a:fld>
            <a:endParaRPr lang="en-GB"/>
          </a:p>
        </p:txBody>
      </p:sp>
    </p:spTree>
    <p:extLst>
      <p:ext uri="{BB962C8B-B14F-4D97-AF65-F5344CB8AC3E}">
        <p14:creationId xmlns:p14="http://schemas.microsoft.com/office/powerpoint/2010/main" val="256283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r>
              <a:rPr lang="en-GB" dirty="0" err="1" smtClean="0"/>
              <a:t>Ch</a:t>
            </a:r>
            <a:r>
              <a:rPr lang="en-GB" dirty="0" smtClean="0"/>
              <a:t> are untimed for this.  Told</a:t>
            </a:r>
            <a:r>
              <a:rPr lang="en-GB" baseline="0" dirty="0" smtClean="0"/>
              <a:t> the word, then re-told as part of a sentence and then the word is repeated again.  </a:t>
            </a:r>
          </a:p>
          <a:p>
            <a:r>
              <a:rPr lang="en-GB" baseline="0" dirty="0" err="1" smtClean="0"/>
              <a:t>Ch</a:t>
            </a:r>
            <a:r>
              <a:rPr lang="en-GB" baseline="0" dirty="0" smtClean="0"/>
              <a:t> obviously have to write very carefully so that we can clearly see the spelling of the word.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37</a:t>
            </a:fld>
            <a:endParaRPr lang="en-GB"/>
          </a:p>
        </p:txBody>
      </p:sp>
    </p:spTree>
    <p:extLst>
      <p:ext uri="{BB962C8B-B14F-4D97-AF65-F5344CB8AC3E}">
        <p14:creationId xmlns:p14="http://schemas.microsoft.com/office/powerpoint/2010/main" val="182788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38</a:t>
            </a:fld>
            <a:endParaRPr lang="en-GB"/>
          </a:p>
        </p:txBody>
      </p:sp>
    </p:spTree>
    <p:extLst>
      <p:ext uri="{BB962C8B-B14F-4D97-AF65-F5344CB8AC3E}">
        <p14:creationId xmlns:p14="http://schemas.microsoft.com/office/powerpoint/2010/main" val="4165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Spelling and punctuation errors,</a:t>
            </a:r>
            <a:r>
              <a:rPr lang="en-GB" baseline="0" dirty="0" smtClean="0"/>
              <a:t> etc. – text copied directly as it was written by the child.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6</a:t>
            </a:fld>
            <a:endParaRPr lang="en-GB"/>
          </a:p>
        </p:txBody>
      </p:sp>
    </p:spTree>
    <p:extLst>
      <p:ext uri="{BB962C8B-B14F-4D97-AF65-F5344CB8AC3E}">
        <p14:creationId xmlns:p14="http://schemas.microsoft.com/office/powerpoint/2010/main" val="106471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Ben – </a:t>
            </a:r>
            <a:r>
              <a:rPr lang="en-GB" dirty="0" err="1" smtClean="0"/>
              <a:t>vo</a:t>
            </a:r>
            <a:r>
              <a:rPr lang="en-GB" dirty="0" smtClean="0"/>
              <a:t> – li</a:t>
            </a:r>
            <a:r>
              <a:rPr lang="en-GB" baseline="0" dirty="0" smtClean="0"/>
              <a:t> – o  - pronunciation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7</a:t>
            </a:fld>
            <a:endParaRPr lang="en-GB"/>
          </a:p>
        </p:txBody>
      </p:sp>
    </p:spTree>
    <p:extLst>
      <p:ext uri="{BB962C8B-B14F-4D97-AF65-F5344CB8AC3E}">
        <p14:creationId xmlns:p14="http://schemas.microsoft.com/office/powerpoint/2010/main" val="248607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Apt vocab choices – definitely</a:t>
            </a:r>
            <a:r>
              <a:rPr lang="en-GB" baseline="0" dirty="0" smtClean="0"/>
              <a:t> worth it; a thrill; feel small and diminutive; interesting stroll; horrifying object.  </a:t>
            </a:r>
          </a:p>
          <a:p>
            <a:endParaRPr lang="en-GB" baseline="0" dirty="0" smtClean="0"/>
          </a:p>
          <a:p>
            <a:r>
              <a:rPr lang="en-GB" baseline="0" dirty="0" smtClean="0"/>
              <a:t>Informal structures – Anyway, lets get back to talking; if you were a poor person, you would be called a ‘penny stinker’.   </a:t>
            </a:r>
          </a:p>
          <a:p>
            <a:endParaRPr lang="en-GB" baseline="0" dirty="0" smtClean="0"/>
          </a:p>
          <a:p>
            <a:r>
              <a:rPr lang="en-GB" baseline="0" dirty="0" smtClean="0"/>
              <a:t>Adverbials to establish time frames – last Friday; as the day carried on.  </a:t>
            </a:r>
          </a:p>
          <a:p>
            <a:r>
              <a:rPr lang="en-GB" baseline="0" dirty="0" err="1" smtClean="0"/>
              <a:t>Repetiton</a:t>
            </a:r>
            <a:r>
              <a:rPr lang="en-GB" baseline="0" dirty="0" smtClean="0"/>
              <a:t> for emphasis – a drawing of the sun… not just any drawing of the sun</a:t>
            </a:r>
          </a:p>
          <a:p>
            <a:r>
              <a:rPr lang="en-GB" baseline="0" dirty="0" smtClean="0"/>
              <a:t>Pronouns – I was able, you would be called, they were able, no one else was.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9</a:t>
            </a:fld>
            <a:endParaRPr lang="en-GB"/>
          </a:p>
        </p:txBody>
      </p:sp>
    </p:spTree>
    <p:extLst>
      <p:ext uri="{BB962C8B-B14F-4D97-AF65-F5344CB8AC3E}">
        <p14:creationId xmlns:p14="http://schemas.microsoft.com/office/powerpoint/2010/main" val="156361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Stimulus</a:t>
            </a:r>
            <a:r>
              <a:rPr lang="en-GB" baseline="0" dirty="0" smtClean="0"/>
              <a:t> – image, music, film excerpt, poem, book, cross-curricular?</a:t>
            </a:r>
          </a:p>
          <a:p>
            <a:pPr marL="228600" indent="-228600">
              <a:buAutoNum type="arabicPeriod"/>
            </a:pPr>
            <a:r>
              <a:rPr lang="en-GB" baseline="0" dirty="0" smtClean="0"/>
              <a:t>With peers, groups and as a class.  </a:t>
            </a:r>
          </a:p>
          <a:p>
            <a:pPr marL="228600" indent="-228600">
              <a:buAutoNum type="arabicPeriod" startAt="9"/>
            </a:pPr>
            <a:r>
              <a:rPr lang="en-GB" baseline="0" dirty="0" smtClean="0"/>
              <a:t>Editing – with peers, self-editing, use of a dictionary.  </a:t>
            </a:r>
          </a:p>
          <a:p>
            <a:pPr marL="228600" indent="-228600">
              <a:buAutoNum type="arabicPeriod" startAt="9"/>
            </a:pPr>
            <a:r>
              <a:rPr lang="en-GB" baseline="0" dirty="0" smtClean="0"/>
              <a:t>Published piece – by hand or on computer.  A selection.   </a:t>
            </a:r>
          </a:p>
          <a:p>
            <a:pPr marL="228600" indent="-228600">
              <a:buAutoNum type="arabicPeriod"/>
            </a:pPr>
            <a:endParaRPr lang="en-GB" dirty="0" smtClean="0"/>
          </a:p>
          <a:p>
            <a:pPr marL="228600" indent="-228600">
              <a:buAutoNum type="arabicPeriod"/>
            </a:pPr>
            <a:endParaRPr lang="en-GB" dirty="0" smtClean="0"/>
          </a:p>
          <a:p>
            <a:pPr marL="0" indent="0">
              <a:buNone/>
            </a:pPr>
            <a:r>
              <a:rPr lang="en-GB" dirty="0" smtClean="0"/>
              <a:t>Not</a:t>
            </a:r>
            <a:r>
              <a:rPr lang="en-GB" baseline="0" dirty="0" smtClean="0"/>
              <a:t> all pieces of work will have every single stage BUT they will have the majority of them.</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13</a:t>
            </a:fld>
            <a:endParaRPr lang="en-GB"/>
          </a:p>
        </p:txBody>
      </p:sp>
    </p:spTree>
    <p:extLst>
      <p:ext uri="{BB962C8B-B14F-4D97-AF65-F5344CB8AC3E}">
        <p14:creationId xmlns:p14="http://schemas.microsoft.com/office/powerpoint/2010/main" val="266357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pupil can: - read age-appropriate book with confidence and fluency (including whole novels)</a:t>
            </a:r>
          </a:p>
          <a:p>
            <a:r>
              <a:rPr lang="en-GB" sz="1200" b="0" i="0" kern="1200" dirty="0" smtClean="0">
                <a:solidFill>
                  <a:schemeClr val="tx1"/>
                </a:solidFill>
                <a:effectLst/>
                <a:latin typeface="+mn-lt"/>
                <a:ea typeface="+mn-ea"/>
                <a:cs typeface="+mn-cs"/>
              </a:rPr>
              <a:t>                       - read aloud with intonation that shows understanding</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16</a:t>
            </a:fld>
            <a:endParaRPr lang="en-GB"/>
          </a:p>
        </p:txBody>
      </p:sp>
    </p:spTree>
    <p:extLst>
      <p:ext uri="{BB962C8B-B14F-4D97-AF65-F5344CB8AC3E}">
        <p14:creationId xmlns:p14="http://schemas.microsoft.com/office/powerpoint/2010/main" val="269104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one of three texts from last year’s (2018’s) reading SATs paper.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17</a:t>
            </a:fld>
            <a:endParaRPr lang="en-GB"/>
          </a:p>
        </p:txBody>
      </p:sp>
    </p:spTree>
    <p:extLst>
      <p:ext uri="{BB962C8B-B14F-4D97-AF65-F5344CB8AC3E}">
        <p14:creationId xmlns:p14="http://schemas.microsoft.com/office/powerpoint/2010/main" val="151712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a:t>
            </a:r>
            <a:r>
              <a:rPr lang="en-GB" baseline="0" dirty="0" smtClean="0"/>
              <a:t> from the </a:t>
            </a:r>
            <a:r>
              <a:rPr lang="en-GB" dirty="0" smtClean="0"/>
              <a:t>2018 SATs paper – the pass mark was 28/50</a:t>
            </a:r>
            <a:r>
              <a:rPr lang="en-GB" baseline="0" dirty="0" smtClean="0"/>
              <a:t> for the expected standard &amp; 40/50 for working at greater depth within the expected standard.</a:t>
            </a:r>
            <a:endParaRPr lang="en-GB" dirty="0" smtClean="0"/>
          </a:p>
          <a:p>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21</a:t>
            </a:fld>
            <a:endParaRPr lang="en-GB"/>
          </a:p>
        </p:txBody>
      </p:sp>
    </p:spTree>
    <p:extLst>
      <p:ext uri="{BB962C8B-B14F-4D97-AF65-F5344CB8AC3E}">
        <p14:creationId xmlns:p14="http://schemas.microsoft.com/office/powerpoint/2010/main" val="109411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is a focus which has one of the biggest allocation of marks across the paper.  </a:t>
            </a:r>
          </a:p>
          <a:p>
            <a:endParaRPr lang="en-GB" baseline="0" dirty="0" smtClean="0"/>
          </a:p>
          <a:p>
            <a:r>
              <a:rPr lang="en-GB" baseline="0" dirty="0" smtClean="0"/>
              <a:t>‘On Wednesday’.  </a:t>
            </a:r>
            <a:endParaRPr lang="en-GB" dirty="0"/>
          </a:p>
        </p:txBody>
      </p:sp>
      <p:sp>
        <p:nvSpPr>
          <p:cNvPr id="4" name="Slide Number Placeholder 3"/>
          <p:cNvSpPr>
            <a:spLocks noGrp="1"/>
          </p:cNvSpPr>
          <p:nvPr>
            <p:ph type="sldNum" sz="quarter" idx="10"/>
          </p:nvPr>
        </p:nvSpPr>
        <p:spPr/>
        <p:txBody>
          <a:bodyPr/>
          <a:lstStyle/>
          <a:p>
            <a:fld id="{FE336471-C3C5-4BAC-A49D-DD6BEF740E2A}" type="slidenum">
              <a:rPr lang="en-GB" smtClean="0"/>
              <a:t>30</a:t>
            </a:fld>
            <a:endParaRPr lang="en-GB"/>
          </a:p>
        </p:txBody>
      </p:sp>
    </p:spTree>
    <p:extLst>
      <p:ext uri="{BB962C8B-B14F-4D97-AF65-F5344CB8AC3E}">
        <p14:creationId xmlns:p14="http://schemas.microsoft.com/office/powerpoint/2010/main" val="401321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5F01E4B1-6617-485D-BF1B-96A3A22C35DB}" type="slidenum">
              <a:rPr lang="en-GB" smtClean="0"/>
              <a:t>‹#›</a:t>
            </a:fld>
            <a:endParaRPr lang="en-GB"/>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74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57593C-26DE-4310-88CA-C10213F5479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268322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503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33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62875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21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19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436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6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34836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593C-26DE-4310-88CA-C10213F5479A}"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01E4B1-6617-485D-BF1B-96A3A22C35DB}" type="slidenum">
              <a:rPr lang="en-GB" smtClean="0"/>
              <a:t>‹#›</a:t>
            </a:fld>
            <a:endParaRPr lang="en-GB"/>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2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57593C-26DE-4310-88CA-C10213F5479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347136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57593C-26DE-4310-88CA-C10213F5479A}" type="datetimeFigureOut">
              <a:rPr lang="en-GB" smtClean="0"/>
              <a:t>03/04/2019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01E4B1-6617-485D-BF1B-96A3A22C35DB}" type="slidenum">
              <a:rPr lang="en-GB" smtClean="0"/>
              <a:t>‹#›</a:t>
            </a:fld>
            <a:endParaRPr lang="en-GB"/>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92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57593C-26DE-4310-88CA-C10213F5479A}" type="datetimeFigureOut">
              <a:rPr lang="en-GB" smtClean="0"/>
              <a:t>03/04/2019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01E4B1-6617-485D-BF1B-96A3A22C35DB}" type="slidenum">
              <a:rPr lang="en-GB" smtClean="0"/>
              <a:t>‹#›</a:t>
            </a:fld>
            <a:endParaRPr lang="en-GB"/>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9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7593C-26DE-4310-88CA-C10213F5479A}" type="datetimeFigureOut">
              <a:rPr lang="en-GB" smtClean="0"/>
              <a:t>03/04/2019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289522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57593C-26DE-4310-88CA-C10213F5479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1E4B1-6617-485D-BF1B-96A3A22C35DB}" type="slidenum">
              <a:rPr lang="en-GB" smtClean="0"/>
              <a:t>‹#›</a:t>
            </a:fld>
            <a:endParaRPr lang="en-GB"/>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87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57593C-26DE-4310-88CA-C10213F5479A}"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01E4B1-6617-485D-BF1B-96A3A22C35DB}" type="slidenum">
              <a:rPr lang="en-GB" smtClean="0"/>
              <a:t>‹#›</a:t>
            </a:fld>
            <a:endParaRPr lang="en-GB"/>
          </a:p>
        </p:txBody>
      </p:sp>
    </p:spTree>
    <p:extLst>
      <p:ext uri="{BB962C8B-B14F-4D97-AF65-F5344CB8AC3E}">
        <p14:creationId xmlns:p14="http://schemas.microsoft.com/office/powerpoint/2010/main" val="13848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57593C-26DE-4310-88CA-C10213F5479A}" type="datetimeFigureOut">
              <a:rPr lang="en-GB" smtClean="0"/>
              <a:t>03/04/2019</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01E4B1-6617-485D-BF1B-96A3A22C35DB}" type="slidenum">
              <a:rPr lang="en-GB" smtClean="0"/>
              <a:t>‹#›</a:t>
            </a:fld>
            <a:endParaRPr lang="en-GB"/>
          </a:p>
        </p:txBody>
      </p:sp>
    </p:spTree>
    <p:extLst>
      <p:ext uri="{BB962C8B-B14F-4D97-AF65-F5344CB8AC3E}">
        <p14:creationId xmlns:p14="http://schemas.microsoft.com/office/powerpoint/2010/main" val="18469174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4KJZ1oSkbI"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36712"/>
            <a:ext cx="7416824" cy="1569660"/>
          </a:xfrm>
          <a:prstGeom prst="rect">
            <a:avLst/>
          </a:prstGeom>
          <a:noFill/>
        </p:spPr>
        <p:txBody>
          <a:bodyPr wrap="square" rtlCol="0">
            <a:spAutoFit/>
          </a:bodyPr>
          <a:lstStyle/>
          <a:p>
            <a:pPr algn="ctr"/>
            <a:r>
              <a:rPr lang="en-GB" sz="4800" b="1" dirty="0" smtClean="0">
                <a:latin typeface="Comic Sans MS" panose="030F0702030302020204" pitchFamily="66" charset="0"/>
              </a:rPr>
              <a:t>KS2 English at </a:t>
            </a:r>
          </a:p>
          <a:p>
            <a:pPr algn="ctr"/>
            <a:r>
              <a:rPr lang="en-GB" sz="4800" b="1" dirty="0" err="1" smtClean="0">
                <a:latin typeface="Comic Sans MS" panose="030F0702030302020204" pitchFamily="66" charset="0"/>
              </a:rPr>
              <a:t>Cranwell</a:t>
            </a:r>
            <a:r>
              <a:rPr lang="en-GB" sz="4800" b="1" dirty="0" smtClean="0">
                <a:latin typeface="Comic Sans MS" panose="030F0702030302020204" pitchFamily="66" charset="0"/>
              </a:rPr>
              <a:t> Primary School</a:t>
            </a:r>
            <a:endParaRPr lang="en-GB" sz="4800" b="1" dirty="0">
              <a:latin typeface="Comic Sans MS" panose="030F0702030302020204" pitchFamily="66" charset="0"/>
            </a:endParaRPr>
          </a:p>
        </p:txBody>
      </p:sp>
      <p:pic>
        <p:nvPicPr>
          <p:cNvPr id="1028" name="Picture 4" descr="http://www.cranwell.lincs.sch.uk/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990" y="2996952"/>
            <a:ext cx="2983979" cy="298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76672"/>
            <a:ext cx="7560840" cy="1077218"/>
          </a:xfrm>
          <a:prstGeom prst="rect">
            <a:avLst/>
          </a:prstGeom>
          <a:noFill/>
        </p:spPr>
        <p:txBody>
          <a:bodyPr wrap="square" rtlCol="0">
            <a:spAutoFit/>
          </a:bodyPr>
          <a:lstStyle/>
          <a:p>
            <a:r>
              <a:rPr lang="en-GB" sz="3200" dirty="0" smtClean="0">
                <a:latin typeface="Comic Sans MS" panose="030F0702030302020204" pitchFamily="66" charset="0"/>
              </a:rPr>
              <a:t>What makes this piece of writing the ‘expected standard’?  </a:t>
            </a:r>
            <a:endParaRPr lang="en-GB" sz="3200" dirty="0">
              <a:latin typeface="Comic Sans MS" panose="030F0702030302020204" pitchFamily="66" charset="0"/>
            </a:endParaRPr>
          </a:p>
        </p:txBody>
      </p:sp>
      <p:sp>
        <p:nvSpPr>
          <p:cNvPr id="3" name="TextBox 2"/>
          <p:cNvSpPr txBox="1"/>
          <p:nvPr/>
        </p:nvSpPr>
        <p:spPr>
          <a:xfrm>
            <a:off x="467544" y="1988840"/>
            <a:ext cx="7992888" cy="3693319"/>
          </a:xfrm>
          <a:prstGeom prst="rect">
            <a:avLst/>
          </a:prstGeom>
          <a:noFill/>
        </p:spPr>
        <p:txBody>
          <a:bodyPr wrap="square" rtlCol="0">
            <a:spAutoFit/>
          </a:bodyPr>
          <a:lstStyle/>
          <a:p>
            <a:r>
              <a:rPr lang="en-GB" dirty="0" smtClean="0">
                <a:latin typeface="Comic Sans MS" panose="030F0702030302020204" pitchFamily="66" charset="0"/>
              </a:rPr>
              <a:t>GRAMMAR &amp; PUNCTUATION:</a:t>
            </a:r>
          </a:p>
          <a:p>
            <a:r>
              <a:rPr lang="en-GB" dirty="0">
                <a:latin typeface="Comic Sans MS" panose="030F0702030302020204" pitchFamily="66" charset="0"/>
              </a:rPr>
              <a:t> </a:t>
            </a:r>
            <a:r>
              <a:rPr lang="en-GB" dirty="0" smtClean="0">
                <a:latin typeface="Comic Sans MS" panose="030F0702030302020204" pitchFamily="66" charset="0"/>
              </a:rPr>
              <a:t> -  A wide range of clause structures within a single sentence, including subordination.  </a:t>
            </a:r>
          </a:p>
          <a:p>
            <a:r>
              <a:rPr lang="en-GB" dirty="0" smtClean="0">
                <a:latin typeface="Comic Sans MS" panose="030F0702030302020204" pitchFamily="66" charset="0"/>
              </a:rPr>
              <a:t>  -  Uses a wide range of verb forms for effect, e.g. To begin; standing; would; passive.  </a:t>
            </a:r>
          </a:p>
          <a:p>
            <a:r>
              <a:rPr lang="en-GB" dirty="0">
                <a:latin typeface="Comic Sans MS" panose="030F0702030302020204" pitchFamily="66" charset="0"/>
              </a:rPr>
              <a:t> </a:t>
            </a:r>
            <a:r>
              <a:rPr lang="en-GB" dirty="0" smtClean="0">
                <a:latin typeface="Comic Sans MS" panose="030F0702030302020204" pitchFamily="66" charset="0"/>
              </a:rPr>
              <a:t> -  Expanded noun phrases, incorporating preposition phrases, convey and link complex information concisely.  </a:t>
            </a:r>
          </a:p>
          <a:p>
            <a:r>
              <a:rPr lang="en-GB" dirty="0">
                <a:latin typeface="Comic Sans MS" panose="030F0702030302020204" pitchFamily="66" charset="0"/>
              </a:rPr>
              <a:t> </a:t>
            </a:r>
            <a:r>
              <a:rPr lang="en-GB" dirty="0" smtClean="0">
                <a:latin typeface="Comic Sans MS" panose="030F0702030302020204" pitchFamily="66" charset="0"/>
              </a:rPr>
              <a:t> -  Brackets for parenthesis, inverted commas, a hyphen, a dash to mark a strong after thought, and a semi-colon to mark the boundary between independent clauses, are all used correctly.  </a:t>
            </a:r>
          </a:p>
          <a:p>
            <a:r>
              <a:rPr lang="en-GB" dirty="0">
                <a:latin typeface="Comic Sans MS" panose="030F0702030302020204" pitchFamily="66" charset="0"/>
              </a:rPr>
              <a:t> </a:t>
            </a:r>
            <a:r>
              <a:rPr lang="en-GB" dirty="0" smtClean="0">
                <a:latin typeface="Comic Sans MS" panose="030F0702030302020204" pitchFamily="66" charset="0"/>
              </a:rPr>
              <a:t> -  Commas are used for clarity with only occasional errors.  </a:t>
            </a:r>
          </a:p>
          <a:p>
            <a:r>
              <a:rPr lang="en-GB" dirty="0" smtClean="0">
                <a:latin typeface="Comic Sans MS" panose="030F0702030302020204" pitchFamily="66" charset="0"/>
              </a:rPr>
              <a:t>  -  There are some omissions of apostrophes for contraction and possession.  </a:t>
            </a:r>
          </a:p>
        </p:txBody>
      </p:sp>
    </p:spTree>
    <p:extLst>
      <p:ext uri="{BB962C8B-B14F-4D97-AF65-F5344CB8AC3E}">
        <p14:creationId xmlns:p14="http://schemas.microsoft.com/office/powerpoint/2010/main" val="94843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76672"/>
            <a:ext cx="7560840" cy="1077218"/>
          </a:xfrm>
          <a:prstGeom prst="rect">
            <a:avLst/>
          </a:prstGeom>
          <a:noFill/>
        </p:spPr>
        <p:txBody>
          <a:bodyPr wrap="square" rtlCol="0">
            <a:spAutoFit/>
          </a:bodyPr>
          <a:lstStyle/>
          <a:p>
            <a:r>
              <a:rPr lang="en-GB" sz="3200" dirty="0" smtClean="0">
                <a:latin typeface="Comic Sans MS" panose="030F0702030302020204" pitchFamily="66" charset="0"/>
              </a:rPr>
              <a:t>What makes this piece of writing the ‘expected standard’?  </a:t>
            </a:r>
            <a:endParaRPr lang="en-GB" sz="3200" dirty="0">
              <a:latin typeface="Comic Sans MS" panose="030F0702030302020204" pitchFamily="66" charset="0"/>
            </a:endParaRPr>
          </a:p>
        </p:txBody>
      </p:sp>
      <p:sp>
        <p:nvSpPr>
          <p:cNvPr id="3" name="TextBox 2"/>
          <p:cNvSpPr txBox="1"/>
          <p:nvPr/>
        </p:nvSpPr>
        <p:spPr>
          <a:xfrm>
            <a:off x="611560" y="2132856"/>
            <a:ext cx="7344816" cy="923330"/>
          </a:xfrm>
          <a:prstGeom prst="rect">
            <a:avLst/>
          </a:prstGeom>
          <a:noFill/>
        </p:spPr>
        <p:txBody>
          <a:bodyPr wrap="square" rtlCol="0">
            <a:spAutoFit/>
          </a:bodyPr>
          <a:lstStyle/>
          <a:p>
            <a:r>
              <a:rPr lang="en-GB" dirty="0" smtClean="0"/>
              <a:t>  -  </a:t>
            </a:r>
            <a:r>
              <a:rPr lang="en-GB" dirty="0" smtClean="0">
                <a:latin typeface="Comic Sans MS" panose="030F0702030302020204" pitchFamily="66" charset="0"/>
              </a:rPr>
              <a:t>Spelling is mostly correct.</a:t>
            </a:r>
          </a:p>
          <a:p>
            <a:endParaRPr lang="en-GB" dirty="0" smtClean="0">
              <a:latin typeface="Comic Sans MS" panose="030F0702030302020204" pitchFamily="66" charset="0"/>
            </a:endParaRPr>
          </a:p>
          <a:p>
            <a:r>
              <a:rPr lang="en-GB" dirty="0" smtClean="0">
                <a:latin typeface="Comic Sans MS" panose="030F0702030302020204" pitchFamily="66" charset="0"/>
              </a:rPr>
              <a:t>  -  The joined handwriting is legible.  </a:t>
            </a:r>
            <a:endParaRPr lang="en-GB" dirty="0">
              <a:latin typeface="Comic Sans MS" panose="030F0702030302020204" pitchFamily="66" charset="0"/>
            </a:endParaRPr>
          </a:p>
        </p:txBody>
      </p:sp>
    </p:spTree>
    <p:extLst>
      <p:ext uri="{BB962C8B-B14F-4D97-AF65-F5344CB8AC3E}">
        <p14:creationId xmlns:p14="http://schemas.microsoft.com/office/powerpoint/2010/main" val="109892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96752"/>
            <a:ext cx="7992888" cy="3539430"/>
          </a:xfrm>
          <a:prstGeom prst="rect">
            <a:avLst/>
          </a:prstGeom>
          <a:noFill/>
        </p:spPr>
        <p:txBody>
          <a:bodyPr wrap="square" rtlCol="0">
            <a:spAutoFit/>
          </a:bodyPr>
          <a:lstStyle/>
          <a:p>
            <a:r>
              <a:rPr lang="en-GB" sz="3200" dirty="0" smtClean="0">
                <a:latin typeface="Comic Sans MS" panose="030F0702030302020204" pitchFamily="66" charset="0"/>
              </a:rPr>
              <a:t>Although she shows some evidence of working ‘at greater depth within the expected standard’, she does not yet show ‘the assured and conscious control over levels of formality’ that would be expected of a pupil working at greater depth.  </a:t>
            </a:r>
            <a:endParaRPr lang="en-GB" sz="3200" dirty="0">
              <a:latin typeface="Comic Sans MS" panose="030F0702030302020204" pitchFamily="66" charset="0"/>
            </a:endParaRPr>
          </a:p>
        </p:txBody>
      </p:sp>
    </p:spTree>
    <p:extLst>
      <p:ext uri="{BB962C8B-B14F-4D97-AF65-F5344CB8AC3E}">
        <p14:creationId xmlns:p14="http://schemas.microsoft.com/office/powerpoint/2010/main" val="3203683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7704856" cy="1077218"/>
          </a:xfrm>
          <a:prstGeom prst="rect">
            <a:avLst/>
          </a:prstGeom>
          <a:noFill/>
        </p:spPr>
        <p:txBody>
          <a:bodyPr wrap="square" rtlCol="0">
            <a:spAutoFit/>
          </a:bodyPr>
          <a:lstStyle/>
          <a:p>
            <a:r>
              <a:rPr lang="en-GB" sz="3200" dirty="0" smtClean="0">
                <a:latin typeface="Comic Sans MS" panose="030F0702030302020204" pitchFamily="66" charset="0"/>
              </a:rPr>
              <a:t>How do we support the children to reach this ‘expected standard’?  </a:t>
            </a:r>
            <a:endParaRPr lang="en-GB" sz="3200" dirty="0">
              <a:latin typeface="Comic Sans MS" panose="030F0702030302020204" pitchFamily="66" charset="0"/>
            </a:endParaRPr>
          </a:p>
        </p:txBody>
      </p:sp>
      <p:sp>
        <p:nvSpPr>
          <p:cNvPr id="3" name="TextBox 2"/>
          <p:cNvSpPr txBox="1"/>
          <p:nvPr/>
        </p:nvSpPr>
        <p:spPr>
          <a:xfrm>
            <a:off x="827584" y="2132856"/>
            <a:ext cx="7416824" cy="3693319"/>
          </a:xfrm>
          <a:prstGeom prst="rect">
            <a:avLst/>
          </a:prstGeom>
          <a:noFill/>
        </p:spPr>
        <p:txBody>
          <a:bodyPr wrap="square" rtlCol="0">
            <a:spAutoFit/>
          </a:bodyPr>
          <a:lstStyle/>
          <a:p>
            <a:pPr marL="342900" indent="-342900">
              <a:buAutoNum type="arabicPeriod"/>
            </a:pPr>
            <a:r>
              <a:rPr lang="en-GB" dirty="0" smtClean="0">
                <a:latin typeface="Comic Sans MS" panose="030F0702030302020204" pitchFamily="66" charset="0"/>
              </a:rPr>
              <a:t>A stimulus</a:t>
            </a:r>
          </a:p>
          <a:p>
            <a:pPr marL="342900" indent="-342900">
              <a:buAutoNum type="arabicPeriod"/>
            </a:pPr>
            <a:r>
              <a:rPr lang="en-GB" dirty="0" smtClean="0">
                <a:latin typeface="Comic Sans MS" panose="030F0702030302020204" pitchFamily="66" charset="0"/>
              </a:rPr>
              <a:t>Talking/discussion</a:t>
            </a:r>
          </a:p>
          <a:p>
            <a:pPr marL="342900" indent="-342900">
              <a:buAutoNum type="arabicPeriod"/>
            </a:pPr>
            <a:r>
              <a:rPr lang="en-GB" dirty="0" smtClean="0">
                <a:latin typeface="Comic Sans MS" panose="030F0702030302020204" pitchFamily="66" charset="0"/>
              </a:rPr>
              <a:t>Using drama to help the children ‘get into character’ and empathise.</a:t>
            </a:r>
          </a:p>
          <a:p>
            <a:pPr marL="342900" indent="-342900">
              <a:buAutoNum type="arabicPeriod"/>
            </a:pPr>
            <a:r>
              <a:rPr lang="en-GB" dirty="0" smtClean="0">
                <a:latin typeface="Comic Sans MS" panose="030F0702030302020204" pitchFamily="66" charset="0"/>
              </a:rPr>
              <a:t>Developing and extending the vocabulary knowledge linked to a topic.</a:t>
            </a:r>
          </a:p>
          <a:p>
            <a:pPr marL="342900" indent="-342900">
              <a:buAutoNum type="arabicPeriod"/>
            </a:pPr>
            <a:r>
              <a:rPr lang="en-GB" dirty="0" smtClean="0">
                <a:latin typeface="Comic Sans MS" panose="030F0702030302020204" pitchFamily="66" charset="0"/>
              </a:rPr>
              <a:t>Reading similar texts that will support their writing, providing them with a good ‘model’ to emulate.</a:t>
            </a:r>
          </a:p>
          <a:p>
            <a:pPr marL="342900" indent="-342900">
              <a:buAutoNum type="arabicPeriod"/>
            </a:pPr>
            <a:r>
              <a:rPr lang="en-GB" dirty="0" smtClean="0">
                <a:latin typeface="Comic Sans MS" panose="030F0702030302020204" pitchFamily="66" charset="0"/>
              </a:rPr>
              <a:t>Identifying the key features of the key text type.  </a:t>
            </a:r>
          </a:p>
          <a:p>
            <a:pPr marL="342900" indent="-342900">
              <a:buAutoNum type="arabicPeriod"/>
            </a:pPr>
            <a:r>
              <a:rPr lang="en-GB" dirty="0" smtClean="0">
                <a:latin typeface="Comic Sans MS" panose="030F0702030302020204" pitchFamily="66" charset="0"/>
              </a:rPr>
              <a:t>Planning using a planning template specific to each specific task.</a:t>
            </a:r>
          </a:p>
          <a:p>
            <a:pPr marL="342900" indent="-342900">
              <a:buAutoNum type="arabicPeriod"/>
            </a:pPr>
            <a:r>
              <a:rPr lang="en-GB" dirty="0" smtClean="0">
                <a:latin typeface="Comic Sans MS" panose="030F0702030302020204" pitchFamily="66" charset="0"/>
              </a:rPr>
              <a:t>Writing.</a:t>
            </a:r>
          </a:p>
          <a:p>
            <a:pPr marL="342900" indent="-342900">
              <a:buAutoNum type="arabicPeriod"/>
            </a:pPr>
            <a:r>
              <a:rPr lang="en-GB" dirty="0" smtClean="0">
                <a:latin typeface="Comic Sans MS" panose="030F0702030302020204" pitchFamily="66" charset="0"/>
              </a:rPr>
              <a:t>Editing.</a:t>
            </a:r>
          </a:p>
          <a:p>
            <a:pPr marL="342900" indent="-342900">
              <a:buAutoNum type="arabicPeriod"/>
            </a:pPr>
            <a:r>
              <a:rPr lang="en-GB" dirty="0" smtClean="0">
                <a:latin typeface="Comic Sans MS" panose="030F0702030302020204" pitchFamily="66" charset="0"/>
              </a:rPr>
              <a:t>Producing a final published piece.  </a:t>
            </a:r>
          </a:p>
        </p:txBody>
      </p:sp>
    </p:spTree>
    <p:extLst>
      <p:ext uri="{BB962C8B-B14F-4D97-AF65-F5344CB8AC3E}">
        <p14:creationId xmlns:p14="http://schemas.microsoft.com/office/powerpoint/2010/main" val="99860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764704"/>
            <a:ext cx="7776864" cy="1077218"/>
          </a:xfrm>
          <a:prstGeom prst="rect">
            <a:avLst/>
          </a:prstGeom>
          <a:noFill/>
        </p:spPr>
        <p:txBody>
          <a:bodyPr wrap="square" rtlCol="0">
            <a:spAutoFit/>
          </a:bodyPr>
          <a:lstStyle/>
          <a:p>
            <a:r>
              <a:rPr lang="en-GB" sz="3200" dirty="0" smtClean="0">
                <a:latin typeface="Comic Sans MS" panose="030F0702030302020204" pitchFamily="66" charset="0"/>
              </a:rPr>
              <a:t>Any questions about the writing expectations?  </a:t>
            </a:r>
            <a:endParaRPr lang="en-GB" sz="3200" dirty="0">
              <a:latin typeface="Comic Sans MS" panose="030F0702030302020204" pitchFamily="66" charset="0"/>
            </a:endParaRPr>
          </a:p>
        </p:txBody>
      </p:sp>
    </p:spTree>
    <p:extLst>
      <p:ext uri="{BB962C8B-B14F-4D97-AF65-F5344CB8AC3E}">
        <p14:creationId xmlns:p14="http://schemas.microsoft.com/office/powerpoint/2010/main" val="457635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7992888" cy="1077218"/>
          </a:xfrm>
          <a:prstGeom prst="rect">
            <a:avLst/>
          </a:prstGeom>
          <a:noFill/>
        </p:spPr>
        <p:txBody>
          <a:bodyPr wrap="square" rtlCol="0">
            <a:spAutoFit/>
          </a:bodyPr>
          <a:lstStyle/>
          <a:p>
            <a:r>
              <a:rPr lang="en-GB" sz="3200" dirty="0" smtClean="0">
                <a:latin typeface="Comic Sans MS" panose="030F0702030302020204" pitchFamily="66" charset="0"/>
              </a:rPr>
              <a:t>So… what does the ‘expected standard’ look like in reading?</a:t>
            </a:r>
            <a:endParaRPr lang="en-GB" dirty="0">
              <a:latin typeface="Comic Sans MS" panose="030F0702030302020204" pitchFamily="66" charset="0"/>
            </a:endParaRPr>
          </a:p>
        </p:txBody>
      </p:sp>
    </p:spTree>
    <p:extLst>
      <p:ext uri="{BB962C8B-B14F-4D97-AF65-F5344CB8AC3E}">
        <p14:creationId xmlns:p14="http://schemas.microsoft.com/office/powerpoint/2010/main" val="2430923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560840" cy="3046988"/>
          </a:xfrm>
          <a:prstGeom prst="rect">
            <a:avLst/>
          </a:prstGeom>
        </p:spPr>
        <p:txBody>
          <a:bodyPr wrap="square">
            <a:spAutoFit/>
          </a:bodyPr>
          <a:lstStyle/>
          <a:p>
            <a:r>
              <a:rPr lang="en-GB" sz="3200" dirty="0" smtClean="0">
                <a:latin typeface="Comic Sans MS" panose="030F0702030302020204" pitchFamily="66" charset="0"/>
                <a:hlinkClick r:id="rId3"/>
              </a:rPr>
              <a:t>https://www.youtube.com/watch?v=O4KJZ1oSkbI</a:t>
            </a:r>
            <a:r>
              <a:rPr lang="en-GB" sz="3200" dirty="0" smtClean="0">
                <a:latin typeface="Comic Sans MS" panose="030F0702030302020204" pitchFamily="66" charset="0"/>
              </a:rPr>
              <a:t>  </a:t>
            </a:r>
          </a:p>
          <a:p>
            <a:endParaRPr lang="en-GB" sz="3200" dirty="0">
              <a:latin typeface="Comic Sans MS" panose="030F0702030302020204" pitchFamily="66" charset="0"/>
            </a:endParaRPr>
          </a:p>
          <a:p>
            <a:r>
              <a:rPr lang="en-GB" sz="3200" dirty="0" smtClean="0">
                <a:latin typeface="Comic Sans MS" panose="030F0702030302020204" pitchFamily="66" charset="0"/>
              </a:rPr>
              <a:t>Working at the expected standard – KS2 Reading.  The Boy in the Striped Pyjamas.  </a:t>
            </a:r>
            <a:endParaRPr lang="en-GB" sz="3200" dirty="0">
              <a:latin typeface="Comic Sans MS" panose="030F0702030302020204" pitchFamily="66" charset="0"/>
            </a:endParaRPr>
          </a:p>
        </p:txBody>
      </p:sp>
    </p:spTree>
    <p:extLst>
      <p:ext uri="{BB962C8B-B14F-4D97-AF65-F5344CB8AC3E}">
        <p14:creationId xmlns:p14="http://schemas.microsoft.com/office/powerpoint/2010/main" val="3977050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96752"/>
            <a:ext cx="8208912" cy="707886"/>
          </a:xfrm>
          <a:prstGeom prst="rect">
            <a:avLst/>
          </a:prstGeom>
          <a:noFill/>
        </p:spPr>
        <p:txBody>
          <a:bodyPr wrap="square" rtlCol="0">
            <a:spAutoFit/>
          </a:bodyPr>
          <a:lstStyle/>
          <a:p>
            <a:r>
              <a:rPr lang="en-GB" sz="4000" dirty="0" smtClean="0"/>
              <a:t>Albion’s Dream – Have a read through</a:t>
            </a:r>
            <a:r>
              <a:rPr lang="en-GB" dirty="0" smtClean="0"/>
              <a:t>.</a:t>
            </a:r>
            <a:endParaRPr lang="en-GB" dirty="0"/>
          </a:p>
        </p:txBody>
      </p:sp>
    </p:spTree>
    <p:extLst>
      <p:ext uri="{BB962C8B-B14F-4D97-AF65-F5344CB8AC3E}">
        <p14:creationId xmlns:p14="http://schemas.microsoft.com/office/powerpoint/2010/main" val="2488945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541" t="13579" r="26756" b="9115"/>
          <a:stretch/>
        </p:blipFill>
        <p:spPr>
          <a:xfrm>
            <a:off x="1259632" y="524694"/>
            <a:ext cx="6336704" cy="5496594"/>
          </a:xfrm>
          <a:prstGeom prst="rect">
            <a:avLst/>
          </a:prstGeom>
        </p:spPr>
      </p:pic>
      <p:sp>
        <p:nvSpPr>
          <p:cNvPr id="3" name="TextBox 2"/>
          <p:cNvSpPr txBox="1"/>
          <p:nvPr/>
        </p:nvSpPr>
        <p:spPr>
          <a:xfrm>
            <a:off x="1259632" y="6021288"/>
            <a:ext cx="6192688" cy="369332"/>
          </a:xfrm>
          <a:prstGeom prst="rect">
            <a:avLst/>
          </a:prstGeom>
          <a:noFill/>
        </p:spPr>
        <p:txBody>
          <a:bodyPr wrap="square" rtlCol="0">
            <a:spAutoFit/>
          </a:bodyPr>
          <a:lstStyle/>
          <a:p>
            <a:r>
              <a:rPr lang="en-GB" dirty="0" smtClean="0"/>
              <a:t>From 2018 Y6 SATs Reading Paper.  </a:t>
            </a:r>
            <a:endParaRPr lang="en-GB" dirty="0"/>
          </a:p>
        </p:txBody>
      </p:sp>
    </p:spTree>
    <p:extLst>
      <p:ext uri="{BB962C8B-B14F-4D97-AF65-F5344CB8AC3E}">
        <p14:creationId xmlns:p14="http://schemas.microsoft.com/office/powerpoint/2010/main" val="120679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611" t="68703" r="37271" b="9641"/>
          <a:stretch/>
        </p:blipFill>
        <p:spPr>
          <a:xfrm>
            <a:off x="467544" y="1124744"/>
            <a:ext cx="8179457" cy="3672408"/>
          </a:xfrm>
          <a:prstGeom prst="rect">
            <a:avLst/>
          </a:prstGeom>
        </p:spPr>
      </p:pic>
    </p:spTree>
    <p:extLst>
      <p:ext uri="{BB962C8B-B14F-4D97-AF65-F5344CB8AC3E}">
        <p14:creationId xmlns:p14="http://schemas.microsoft.com/office/powerpoint/2010/main" val="1065516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764704"/>
            <a:ext cx="7920880" cy="1200329"/>
          </a:xfrm>
          <a:prstGeom prst="rect">
            <a:avLst/>
          </a:prstGeom>
          <a:noFill/>
        </p:spPr>
        <p:txBody>
          <a:bodyPr wrap="square" rtlCol="0">
            <a:spAutoFit/>
          </a:bodyPr>
          <a:lstStyle/>
          <a:p>
            <a:r>
              <a:rPr lang="en-GB" sz="3600" dirty="0" smtClean="0">
                <a:latin typeface="Comic Sans MS" panose="030F0702030302020204" pitchFamily="66" charset="0"/>
              </a:rPr>
              <a:t>What is the KS2 English Curriculum composed of?</a:t>
            </a:r>
            <a:endParaRPr lang="en-GB" sz="3600" dirty="0">
              <a:latin typeface="Comic Sans MS" panose="030F0702030302020204" pitchFamily="66" charset="0"/>
            </a:endParaRPr>
          </a:p>
        </p:txBody>
      </p:sp>
      <p:sp>
        <p:nvSpPr>
          <p:cNvPr id="3" name="TextBox 2"/>
          <p:cNvSpPr txBox="1"/>
          <p:nvPr/>
        </p:nvSpPr>
        <p:spPr>
          <a:xfrm>
            <a:off x="539552" y="2564904"/>
            <a:ext cx="7704856" cy="2862322"/>
          </a:xfrm>
          <a:prstGeom prst="rect">
            <a:avLst/>
          </a:prstGeom>
          <a:noFill/>
        </p:spPr>
        <p:txBody>
          <a:bodyPr wrap="square" rtlCol="0">
            <a:spAutoFit/>
          </a:bodyPr>
          <a:lstStyle/>
          <a:p>
            <a:pPr>
              <a:lnSpc>
                <a:spcPct val="150000"/>
              </a:lnSpc>
            </a:pPr>
            <a:r>
              <a:rPr lang="en-GB" sz="2400" dirty="0" smtClean="0"/>
              <a:t>  -   </a:t>
            </a:r>
            <a:r>
              <a:rPr lang="en-GB" sz="2400" dirty="0" smtClean="0">
                <a:latin typeface="Comic Sans MS" panose="030F0702030302020204" pitchFamily="66" charset="0"/>
              </a:rPr>
              <a:t>Reading – decoding and comprehension;</a:t>
            </a:r>
          </a:p>
          <a:p>
            <a:pPr>
              <a:lnSpc>
                <a:spcPct val="150000"/>
              </a:lnSpc>
            </a:pPr>
            <a:r>
              <a:rPr lang="en-GB" sz="2400" dirty="0">
                <a:latin typeface="Comic Sans MS" panose="030F0702030302020204" pitchFamily="66" charset="0"/>
              </a:rPr>
              <a:t> </a:t>
            </a:r>
            <a:r>
              <a:rPr lang="en-GB" sz="2400" dirty="0" smtClean="0">
                <a:latin typeface="Comic Sans MS" panose="030F0702030302020204" pitchFamily="66" charset="0"/>
              </a:rPr>
              <a:t> -  Writing – composition, vocabulary, spelling,    </a:t>
            </a:r>
          </a:p>
          <a:p>
            <a:pPr>
              <a:lnSpc>
                <a:spcPct val="150000"/>
              </a:lnSpc>
            </a:pPr>
            <a:r>
              <a:rPr lang="en-GB" sz="2400" dirty="0">
                <a:latin typeface="Comic Sans MS" panose="030F0702030302020204" pitchFamily="66" charset="0"/>
              </a:rPr>
              <a:t> </a:t>
            </a:r>
            <a:r>
              <a:rPr lang="en-GB" sz="2400" dirty="0" smtClean="0">
                <a:latin typeface="Comic Sans MS" panose="030F0702030302020204" pitchFamily="66" charset="0"/>
              </a:rPr>
              <a:t>     punctuation and grammar, handwriting and </a:t>
            </a:r>
          </a:p>
          <a:p>
            <a:pPr>
              <a:lnSpc>
                <a:spcPct val="150000"/>
              </a:lnSpc>
            </a:pPr>
            <a:r>
              <a:rPr lang="en-GB" sz="2400" dirty="0">
                <a:latin typeface="Comic Sans MS" panose="030F0702030302020204" pitchFamily="66" charset="0"/>
              </a:rPr>
              <a:t> </a:t>
            </a:r>
            <a:r>
              <a:rPr lang="en-GB" sz="2400" dirty="0" smtClean="0">
                <a:latin typeface="Comic Sans MS" panose="030F0702030302020204" pitchFamily="66" charset="0"/>
              </a:rPr>
              <a:t>     presentation; </a:t>
            </a:r>
          </a:p>
          <a:p>
            <a:pPr>
              <a:lnSpc>
                <a:spcPct val="150000"/>
              </a:lnSpc>
            </a:pPr>
            <a:r>
              <a:rPr lang="en-GB" sz="2400" dirty="0">
                <a:latin typeface="Comic Sans MS" panose="030F0702030302020204" pitchFamily="66" charset="0"/>
              </a:rPr>
              <a:t> </a:t>
            </a:r>
            <a:r>
              <a:rPr lang="en-GB" sz="2400" dirty="0" smtClean="0">
                <a:latin typeface="Comic Sans MS" panose="030F0702030302020204" pitchFamily="66" charset="0"/>
              </a:rPr>
              <a:t> -  Speaking and Listening</a:t>
            </a:r>
            <a:r>
              <a:rPr lang="en-GB" dirty="0" smtClean="0">
                <a:latin typeface="Comic Sans MS" panose="030F0702030302020204" pitchFamily="66" charset="0"/>
              </a:rPr>
              <a:t>.</a:t>
            </a:r>
            <a:endParaRPr lang="en-GB" dirty="0">
              <a:latin typeface="Comic Sans MS" panose="030F0702030302020204" pitchFamily="66" charset="0"/>
            </a:endParaRPr>
          </a:p>
        </p:txBody>
      </p:sp>
    </p:spTree>
    <p:extLst>
      <p:ext uri="{BB962C8B-B14F-4D97-AF65-F5344CB8AC3E}">
        <p14:creationId xmlns:p14="http://schemas.microsoft.com/office/powerpoint/2010/main" val="3097362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611" t="23422" r="36718" b="8657"/>
          <a:stretch/>
        </p:blipFill>
        <p:spPr>
          <a:xfrm>
            <a:off x="2411760" y="476672"/>
            <a:ext cx="4248472" cy="5862890"/>
          </a:xfrm>
          <a:prstGeom prst="rect">
            <a:avLst/>
          </a:prstGeom>
        </p:spPr>
      </p:pic>
    </p:spTree>
    <p:extLst>
      <p:ext uri="{BB962C8B-B14F-4D97-AF65-F5344CB8AC3E}">
        <p14:creationId xmlns:p14="http://schemas.microsoft.com/office/powerpoint/2010/main" val="899306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7920880" cy="3447098"/>
          </a:xfrm>
          <a:prstGeom prst="rect">
            <a:avLst/>
          </a:prstGeom>
          <a:noFill/>
        </p:spPr>
        <p:txBody>
          <a:bodyPr wrap="square" rtlCol="0">
            <a:spAutoFit/>
          </a:bodyPr>
          <a:lstStyle/>
          <a:p>
            <a:r>
              <a:rPr lang="en-GB" sz="3200" dirty="0" smtClean="0">
                <a:latin typeface="Comic Sans MS" panose="030F0702030302020204" pitchFamily="66" charset="0"/>
              </a:rPr>
              <a:t>Strong emphasis on:</a:t>
            </a:r>
          </a:p>
          <a:p>
            <a:endParaRPr lang="en-GB" sz="3200" dirty="0">
              <a:latin typeface="Comic Sans MS" panose="030F0702030302020204" pitchFamily="66" charset="0"/>
            </a:endParaRPr>
          </a:p>
          <a:p>
            <a:r>
              <a:rPr lang="en-GB" sz="3200" dirty="0" smtClean="0">
                <a:latin typeface="Comic Sans MS" panose="030F0702030302020204" pitchFamily="66" charset="0"/>
              </a:rPr>
              <a:t>Give / explain the meaning of words in context </a:t>
            </a:r>
          </a:p>
          <a:p>
            <a:endParaRPr lang="en-GB" dirty="0"/>
          </a:p>
          <a:p>
            <a:r>
              <a:rPr lang="en-GB" dirty="0" smtClean="0"/>
              <a:t> </a:t>
            </a:r>
          </a:p>
          <a:p>
            <a:endParaRPr lang="en-GB" dirty="0"/>
          </a:p>
          <a:p>
            <a:endParaRPr lang="en-GB" dirty="0" smtClean="0"/>
          </a:p>
          <a:p>
            <a:endParaRPr lang="en-GB" dirty="0"/>
          </a:p>
        </p:txBody>
      </p:sp>
    </p:spTree>
    <p:extLst>
      <p:ext uri="{BB962C8B-B14F-4D97-AF65-F5344CB8AC3E}">
        <p14:creationId xmlns:p14="http://schemas.microsoft.com/office/powerpoint/2010/main" val="3663416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97511"/>
            <a:ext cx="7920880" cy="3785652"/>
          </a:xfrm>
          <a:prstGeom prst="rect">
            <a:avLst/>
          </a:prstGeom>
        </p:spPr>
        <p:txBody>
          <a:bodyPr wrap="square">
            <a:spAutoFit/>
          </a:bodyPr>
          <a:lstStyle/>
          <a:p>
            <a:r>
              <a:rPr lang="en-GB" sz="2400" dirty="0" smtClean="0">
                <a:latin typeface="Comic Sans MS" panose="030F0702030302020204" pitchFamily="66" charset="0"/>
              </a:rPr>
              <a:t>Look at the second paragraph on page 9.</a:t>
            </a:r>
          </a:p>
          <a:p>
            <a:endParaRPr lang="en-GB" sz="2400" dirty="0">
              <a:latin typeface="Comic Sans MS" panose="030F0702030302020204" pitchFamily="66" charset="0"/>
            </a:endParaRPr>
          </a:p>
          <a:p>
            <a:r>
              <a:rPr lang="en-GB" sz="2400" dirty="0" smtClean="0">
                <a:latin typeface="Comic Sans MS" panose="030F0702030302020204" pitchFamily="66" charset="0"/>
              </a:rPr>
              <a:t> Left to my own devices... </a:t>
            </a:r>
          </a:p>
          <a:p>
            <a:endParaRPr lang="en-GB" sz="2400" dirty="0">
              <a:latin typeface="Comic Sans MS" panose="030F0702030302020204" pitchFamily="66" charset="0"/>
            </a:endParaRPr>
          </a:p>
          <a:p>
            <a:r>
              <a:rPr lang="en-GB" sz="2400" dirty="0" smtClean="0">
                <a:latin typeface="Comic Sans MS" panose="030F0702030302020204" pitchFamily="66" charset="0"/>
              </a:rPr>
              <a:t>This means that Edward... Tick one.   (1 mark)</a:t>
            </a:r>
          </a:p>
          <a:p>
            <a:endParaRPr lang="en-GB" sz="2400" dirty="0">
              <a:latin typeface="Comic Sans MS" panose="030F0702030302020204" pitchFamily="66" charset="0"/>
            </a:endParaRPr>
          </a:p>
          <a:p>
            <a:r>
              <a:rPr lang="en-GB" sz="2400" dirty="0" smtClean="0">
                <a:latin typeface="Comic Sans MS" panose="030F0702030302020204" pitchFamily="66" charset="0"/>
              </a:rPr>
              <a:t>  -  had lost something. </a:t>
            </a:r>
          </a:p>
          <a:p>
            <a:r>
              <a:rPr lang="en-GB" sz="2400" dirty="0">
                <a:latin typeface="Comic Sans MS" panose="030F0702030302020204" pitchFamily="66" charset="0"/>
              </a:rPr>
              <a:t> </a:t>
            </a:r>
            <a:r>
              <a:rPr lang="en-GB" sz="2400" dirty="0" smtClean="0">
                <a:latin typeface="Comic Sans MS" panose="030F0702030302020204" pitchFamily="66" charset="0"/>
              </a:rPr>
              <a:t> -  was confident with equipment. </a:t>
            </a:r>
          </a:p>
          <a:p>
            <a:r>
              <a:rPr lang="en-GB" sz="2400" dirty="0">
                <a:latin typeface="Comic Sans MS" panose="030F0702030302020204" pitchFamily="66" charset="0"/>
              </a:rPr>
              <a:t> </a:t>
            </a:r>
            <a:r>
              <a:rPr lang="en-GB" sz="2400" dirty="0" smtClean="0">
                <a:latin typeface="Comic Sans MS" panose="030F0702030302020204" pitchFamily="66" charset="0"/>
              </a:rPr>
              <a:t> -  had a good imagination. </a:t>
            </a:r>
          </a:p>
          <a:p>
            <a:r>
              <a:rPr lang="en-GB" sz="2400" dirty="0">
                <a:latin typeface="Comic Sans MS" panose="030F0702030302020204" pitchFamily="66" charset="0"/>
              </a:rPr>
              <a:t> </a:t>
            </a:r>
            <a:r>
              <a:rPr lang="en-GB" sz="2400" dirty="0" smtClean="0">
                <a:latin typeface="Comic Sans MS" panose="030F0702030302020204" pitchFamily="66" charset="0"/>
              </a:rPr>
              <a:t> -  was free to do what he wanted.</a:t>
            </a:r>
            <a:endParaRPr lang="en-GB" sz="2400" dirty="0">
              <a:latin typeface="Comic Sans MS" panose="030F0702030302020204" pitchFamily="66" charset="0"/>
            </a:endParaRPr>
          </a:p>
        </p:txBody>
      </p:sp>
    </p:spTree>
    <p:extLst>
      <p:ext uri="{BB962C8B-B14F-4D97-AF65-F5344CB8AC3E}">
        <p14:creationId xmlns:p14="http://schemas.microsoft.com/office/powerpoint/2010/main" val="1700162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7560840" cy="4832413"/>
          </a:xfrm>
          <a:prstGeom prst="rect">
            <a:avLst/>
          </a:prstGeom>
        </p:spPr>
        <p:txBody>
          <a:bodyPr wrap="square">
            <a:spAutoFit/>
          </a:bodyPr>
          <a:lstStyle/>
          <a:p>
            <a:r>
              <a:rPr lang="en-GB" sz="2400" dirty="0" smtClean="0">
                <a:latin typeface="Comic Sans MS" panose="030F0702030302020204" pitchFamily="66" charset="0"/>
              </a:rPr>
              <a:t>...it dawned on me that the dice ought to belong to a game... </a:t>
            </a:r>
          </a:p>
          <a:p>
            <a:endParaRPr lang="en-GB" sz="2400" dirty="0">
              <a:latin typeface="Comic Sans MS" panose="030F0702030302020204" pitchFamily="66" charset="0"/>
            </a:endParaRPr>
          </a:p>
          <a:p>
            <a:r>
              <a:rPr lang="en-GB" sz="2400" dirty="0" smtClean="0">
                <a:latin typeface="Comic Sans MS" panose="030F0702030302020204" pitchFamily="66" charset="0"/>
              </a:rPr>
              <a:t>Which of the following is closest in meaning to dawned on me as it is used here? Tick one.   (1 mark)</a:t>
            </a:r>
          </a:p>
          <a:p>
            <a:endParaRPr lang="en-GB" sz="2400" dirty="0" smtClean="0">
              <a:latin typeface="Comic Sans MS" panose="030F0702030302020204" pitchFamily="66" charset="0"/>
            </a:endParaRPr>
          </a:p>
          <a:p>
            <a:pPr>
              <a:lnSpc>
                <a:spcPct val="150000"/>
              </a:lnSpc>
            </a:pPr>
            <a:r>
              <a:rPr lang="en-GB" sz="2400" dirty="0">
                <a:latin typeface="Comic Sans MS" panose="030F0702030302020204" pitchFamily="66" charset="0"/>
              </a:rPr>
              <a:t> </a:t>
            </a:r>
            <a:r>
              <a:rPr lang="en-GB" sz="2400" dirty="0" smtClean="0">
                <a:latin typeface="Comic Sans MS" panose="030F0702030302020204" pitchFamily="66" charset="0"/>
              </a:rPr>
              <a:t> -  began to worry me </a:t>
            </a:r>
          </a:p>
          <a:p>
            <a:pPr>
              <a:lnSpc>
                <a:spcPct val="150000"/>
              </a:lnSpc>
            </a:pPr>
            <a:r>
              <a:rPr lang="en-GB" sz="2400" dirty="0">
                <a:latin typeface="Comic Sans MS" panose="030F0702030302020204" pitchFamily="66" charset="0"/>
              </a:rPr>
              <a:t> </a:t>
            </a:r>
            <a:r>
              <a:rPr lang="en-GB" sz="2400" dirty="0" smtClean="0">
                <a:latin typeface="Comic Sans MS" panose="030F0702030302020204" pitchFamily="66" charset="0"/>
              </a:rPr>
              <a:t> -  became clear to me </a:t>
            </a:r>
          </a:p>
          <a:p>
            <a:pPr>
              <a:lnSpc>
                <a:spcPct val="150000"/>
              </a:lnSpc>
            </a:pPr>
            <a:r>
              <a:rPr lang="en-GB" sz="2400" dirty="0">
                <a:latin typeface="Comic Sans MS" panose="030F0702030302020204" pitchFamily="66" charset="0"/>
              </a:rPr>
              <a:t> </a:t>
            </a:r>
            <a:r>
              <a:rPr lang="en-GB" sz="2400" dirty="0" smtClean="0">
                <a:latin typeface="Comic Sans MS" panose="030F0702030302020204" pitchFamily="66" charset="0"/>
              </a:rPr>
              <a:t> -  made me feel better </a:t>
            </a:r>
          </a:p>
          <a:p>
            <a:pPr>
              <a:lnSpc>
                <a:spcPct val="150000"/>
              </a:lnSpc>
            </a:pPr>
            <a:r>
              <a:rPr lang="en-GB" sz="2400" dirty="0">
                <a:latin typeface="Comic Sans MS" panose="030F0702030302020204" pitchFamily="66" charset="0"/>
              </a:rPr>
              <a:t> </a:t>
            </a:r>
            <a:r>
              <a:rPr lang="en-GB" sz="2400" dirty="0" smtClean="0">
                <a:latin typeface="Comic Sans MS" panose="030F0702030302020204" pitchFamily="66" charset="0"/>
              </a:rPr>
              <a:t> -  puzzled me</a:t>
            </a:r>
            <a:endParaRPr lang="en-GB" sz="2400" dirty="0">
              <a:latin typeface="Comic Sans MS" panose="030F0702030302020204" pitchFamily="66" charset="0"/>
            </a:endParaRPr>
          </a:p>
        </p:txBody>
      </p:sp>
    </p:spTree>
    <p:extLst>
      <p:ext uri="{BB962C8B-B14F-4D97-AF65-F5344CB8AC3E}">
        <p14:creationId xmlns:p14="http://schemas.microsoft.com/office/powerpoint/2010/main" val="2123484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08720"/>
            <a:ext cx="7128792" cy="2554545"/>
          </a:xfrm>
          <a:prstGeom prst="rect">
            <a:avLst/>
          </a:prstGeom>
        </p:spPr>
        <p:txBody>
          <a:bodyPr wrap="square">
            <a:spAutoFit/>
          </a:bodyPr>
          <a:lstStyle/>
          <a:p>
            <a:r>
              <a:rPr lang="en-GB" sz="3200" dirty="0" smtClean="0">
                <a:latin typeface="Comic Sans MS" panose="030F0702030302020204" pitchFamily="66" charset="0"/>
              </a:rPr>
              <a:t>Strong emphasis on - </a:t>
            </a:r>
          </a:p>
          <a:p>
            <a:endParaRPr lang="en-GB" sz="3200" dirty="0" smtClean="0">
              <a:latin typeface="Comic Sans MS" panose="030F0702030302020204" pitchFamily="66" charset="0"/>
            </a:endParaRPr>
          </a:p>
          <a:p>
            <a:r>
              <a:rPr lang="en-GB" sz="3200" dirty="0" smtClean="0">
                <a:latin typeface="Comic Sans MS" panose="030F0702030302020204" pitchFamily="66" charset="0"/>
              </a:rPr>
              <a:t>Make inferences from the text / explain and justify inferences with evidence from the text.</a:t>
            </a:r>
            <a:endParaRPr lang="en-GB" sz="3200" dirty="0">
              <a:latin typeface="Comic Sans MS" panose="030F0702030302020204" pitchFamily="66" charset="0"/>
            </a:endParaRPr>
          </a:p>
        </p:txBody>
      </p:sp>
    </p:spTree>
    <p:extLst>
      <p:ext uri="{BB962C8B-B14F-4D97-AF65-F5344CB8AC3E}">
        <p14:creationId xmlns:p14="http://schemas.microsoft.com/office/powerpoint/2010/main" val="1587978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7920880" cy="4524315"/>
          </a:xfrm>
          <a:prstGeom prst="rect">
            <a:avLst/>
          </a:prstGeom>
        </p:spPr>
        <p:txBody>
          <a:bodyPr wrap="square">
            <a:spAutoFit/>
          </a:bodyPr>
          <a:lstStyle/>
          <a:p>
            <a:r>
              <a:rPr lang="en-GB" sz="3200" dirty="0" smtClean="0">
                <a:latin typeface="Comic Sans MS" panose="030F0702030302020204" pitchFamily="66" charset="0"/>
              </a:rPr>
              <a:t>Look at the first paragraph. </a:t>
            </a:r>
          </a:p>
          <a:p>
            <a:endParaRPr lang="en-GB" sz="3200" dirty="0">
              <a:latin typeface="Comic Sans MS" panose="030F0702030302020204" pitchFamily="66" charset="0"/>
            </a:endParaRPr>
          </a:p>
          <a:p>
            <a:r>
              <a:rPr lang="en-GB" sz="3200" dirty="0" smtClean="0">
                <a:latin typeface="Comic Sans MS" panose="030F0702030302020204" pitchFamily="66" charset="0"/>
              </a:rPr>
              <a:t>What suggests that the inside of the old farmhouse was not very well looked after? Give two things.  (1 mark)</a:t>
            </a:r>
          </a:p>
          <a:p>
            <a:endParaRPr lang="en-GB" sz="3200" dirty="0">
              <a:latin typeface="Comic Sans MS" panose="030F0702030302020204" pitchFamily="66" charset="0"/>
            </a:endParaRPr>
          </a:p>
          <a:p>
            <a:r>
              <a:rPr lang="en-GB" sz="3200" dirty="0" smtClean="0">
                <a:latin typeface="Comic Sans MS" panose="030F0702030302020204" pitchFamily="66" charset="0"/>
              </a:rPr>
              <a:t>1. </a:t>
            </a:r>
          </a:p>
          <a:p>
            <a:endParaRPr lang="en-GB" sz="3200" dirty="0">
              <a:latin typeface="Comic Sans MS" panose="030F0702030302020204" pitchFamily="66" charset="0"/>
            </a:endParaRPr>
          </a:p>
          <a:p>
            <a:r>
              <a:rPr lang="en-GB" sz="3200" dirty="0" smtClean="0">
                <a:latin typeface="Comic Sans MS" panose="030F0702030302020204" pitchFamily="66" charset="0"/>
              </a:rPr>
              <a:t>2.</a:t>
            </a:r>
            <a:endParaRPr lang="en-GB" sz="3200" dirty="0">
              <a:latin typeface="Comic Sans MS" panose="030F0702030302020204" pitchFamily="66" charset="0"/>
            </a:endParaRPr>
          </a:p>
        </p:txBody>
      </p:sp>
    </p:spTree>
    <p:extLst>
      <p:ext uri="{BB962C8B-B14F-4D97-AF65-F5344CB8AC3E}">
        <p14:creationId xmlns:p14="http://schemas.microsoft.com/office/powerpoint/2010/main" val="1173673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488832" cy="3539430"/>
          </a:xfrm>
          <a:prstGeom prst="rect">
            <a:avLst/>
          </a:prstGeom>
        </p:spPr>
        <p:txBody>
          <a:bodyPr wrap="square">
            <a:spAutoFit/>
          </a:bodyPr>
          <a:lstStyle/>
          <a:p>
            <a:r>
              <a:rPr lang="en-GB" sz="3200" dirty="0" smtClean="0">
                <a:latin typeface="Comic Sans MS" panose="030F0702030302020204" pitchFamily="66" charset="0"/>
              </a:rPr>
              <a:t>Look at page 10. </a:t>
            </a:r>
          </a:p>
          <a:p>
            <a:r>
              <a:rPr lang="en-GB" sz="3200" dirty="0" smtClean="0">
                <a:latin typeface="Comic Sans MS" panose="030F0702030302020204" pitchFamily="66" charset="0"/>
              </a:rPr>
              <a:t>What impressions do you get of </a:t>
            </a:r>
            <a:r>
              <a:rPr lang="en-GB" sz="3200" dirty="0" err="1" smtClean="0">
                <a:latin typeface="Comic Sans MS" panose="030F0702030302020204" pitchFamily="66" charset="0"/>
              </a:rPr>
              <a:t>Em</a:t>
            </a:r>
            <a:r>
              <a:rPr lang="en-GB" sz="3200" dirty="0" smtClean="0">
                <a:latin typeface="Comic Sans MS" panose="030F0702030302020204" pitchFamily="66" charset="0"/>
              </a:rPr>
              <a:t> Sharp at this point in the extract? </a:t>
            </a:r>
          </a:p>
          <a:p>
            <a:endParaRPr lang="en-GB" sz="3200" dirty="0">
              <a:latin typeface="Comic Sans MS" panose="030F0702030302020204" pitchFamily="66" charset="0"/>
            </a:endParaRPr>
          </a:p>
          <a:p>
            <a:r>
              <a:rPr lang="en-GB" sz="3200" dirty="0" smtClean="0">
                <a:latin typeface="Comic Sans MS" panose="030F0702030302020204" pitchFamily="66" charset="0"/>
              </a:rPr>
              <a:t>Give two impressions, using evidence from the text to support your answer.  (3 marks)</a:t>
            </a:r>
            <a:endParaRPr lang="en-GB" sz="3200"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94271847"/>
              </p:ext>
            </p:extLst>
          </p:nvPr>
        </p:nvGraphicFramePr>
        <p:xfrm>
          <a:off x="1307976" y="4437112"/>
          <a:ext cx="6096000" cy="110744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139040">
                <a:tc>
                  <a:txBody>
                    <a:bodyPr/>
                    <a:lstStyle/>
                    <a:p>
                      <a:r>
                        <a:rPr lang="en-GB" dirty="0" smtClean="0"/>
                        <a:t>Impression</a:t>
                      </a:r>
                      <a:endParaRPr lang="en-GB" dirty="0"/>
                    </a:p>
                  </a:txBody>
                  <a:tcPr/>
                </a:tc>
                <a:tc>
                  <a:txBody>
                    <a:bodyPr/>
                    <a:lstStyle/>
                    <a:p>
                      <a:r>
                        <a:rPr lang="en-GB" dirty="0" smtClean="0"/>
                        <a:t>Evidence</a:t>
                      </a:r>
                      <a:endParaRPr lang="en-GB" dirty="0"/>
                    </a:p>
                  </a:txBody>
                  <a:tcPr/>
                </a:tc>
                <a:extLst>
                  <a:ext uri="{0D108BD9-81ED-4DB2-BD59-A6C34878D82A}">
                    <a16:rowId xmlns="" xmlns:a16="http://schemas.microsoft.com/office/drawing/2014/main" val="10000"/>
                  </a:ext>
                </a:extLst>
              </a:tr>
              <a:tr h="370840">
                <a:tc>
                  <a:txBody>
                    <a:bodyPr/>
                    <a:lstStyle/>
                    <a:p>
                      <a:endParaRPr lang="en-GB"/>
                    </a:p>
                  </a:txBody>
                  <a:tcPr/>
                </a:tc>
                <a:tc>
                  <a:txBody>
                    <a:bodyPr/>
                    <a:lstStyle/>
                    <a:p>
                      <a:endParaRPr lang="en-GB" dirty="0"/>
                    </a:p>
                  </a:txBody>
                  <a:tcPr/>
                </a:tc>
                <a:extLst>
                  <a:ext uri="{0D108BD9-81ED-4DB2-BD59-A6C34878D82A}">
                    <a16:rowId xmlns="" xmlns:a16="http://schemas.microsoft.com/office/drawing/2014/main" val="10001"/>
                  </a:ext>
                </a:extLst>
              </a:tr>
              <a:tr h="370840">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232741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548680"/>
            <a:ext cx="7632848" cy="1077218"/>
          </a:xfrm>
          <a:prstGeom prst="rect">
            <a:avLst/>
          </a:prstGeom>
        </p:spPr>
        <p:txBody>
          <a:bodyPr wrap="square">
            <a:spAutoFit/>
          </a:bodyPr>
          <a:lstStyle/>
          <a:p>
            <a:r>
              <a:rPr lang="en-GB" sz="3200" dirty="0" smtClean="0">
                <a:latin typeface="Comic Sans MS" panose="030F0702030302020204" pitchFamily="66" charset="0"/>
              </a:rPr>
              <a:t>How do we support the children to reach this ‘expected standard’?  </a:t>
            </a:r>
            <a:endParaRPr lang="en-GB" sz="3200" dirty="0">
              <a:latin typeface="Comic Sans MS" panose="030F0702030302020204" pitchFamily="66" charset="0"/>
            </a:endParaRPr>
          </a:p>
        </p:txBody>
      </p:sp>
      <p:sp>
        <p:nvSpPr>
          <p:cNvPr id="3" name="TextBox 2"/>
          <p:cNvSpPr txBox="1"/>
          <p:nvPr/>
        </p:nvSpPr>
        <p:spPr>
          <a:xfrm>
            <a:off x="827584" y="1772816"/>
            <a:ext cx="7704856" cy="4524315"/>
          </a:xfrm>
          <a:prstGeom prst="rect">
            <a:avLst/>
          </a:prstGeom>
          <a:noFill/>
        </p:spPr>
        <p:txBody>
          <a:bodyPr wrap="square" rtlCol="0">
            <a:spAutoFit/>
          </a:bodyPr>
          <a:lstStyle/>
          <a:p>
            <a:r>
              <a:rPr lang="en-GB" sz="3200" dirty="0" smtClean="0">
                <a:latin typeface="Comic Sans MS" panose="030F0702030302020204" pitchFamily="66" charset="0"/>
              </a:rPr>
              <a:t>  -  Whole class comprehension activities;</a:t>
            </a:r>
          </a:p>
          <a:p>
            <a:r>
              <a:rPr lang="en-GB" sz="3200" dirty="0">
                <a:latin typeface="Comic Sans MS" panose="030F0702030302020204" pitchFamily="66" charset="0"/>
              </a:rPr>
              <a:t> </a:t>
            </a:r>
            <a:r>
              <a:rPr lang="en-GB" sz="3200" dirty="0" smtClean="0">
                <a:latin typeface="Comic Sans MS" panose="030F0702030302020204" pitchFamily="66" charset="0"/>
              </a:rPr>
              <a:t> -  Small group reading activities;</a:t>
            </a:r>
          </a:p>
          <a:p>
            <a:r>
              <a:rPr lang="en-GB" sz="3200" dirty="0">
                <a:latin typeface="Comic Sans MS" panose="030F0702030302020204" pitchFamily="66" charset="0"/>
              </a:rPr>
              <a:t> </a:t>
            </a:r>
            <a:r>
              <a:rPr lang="en-GB" sz="3200" dirty="0" smtClean="0">
                <a:latin typeface="Comic Sans MS" panose="030F0702030302020204" pitchFamily="66" charset="0"/>
              </a:rPr>
              <a:t> -  Individual reading independently and with an adult’s support.</a:t>
            </a:r>
          </a:p>
          <a:p>
            <a:endParaRPr lang="en-GB" sz="3200" dirty="0">
              <a:latin typeface="Comic Sans MS" panose="030F0702030302020204" pitchFamily="66" charset="0"/>
            </a:endParaRPr>
          </a:p>
          <a:p>
            <a:r>
              <a:rPr lang="en-GB" sz="3200" dirty="0" smtClean="0">
                <a:latin typeface="Comic Sans MS" panose="030F0702030302020204" pitchFamily="66" charset="0"/>
              </a:rPr>
              <a:t>Through discussion and then encouraging the children to record their answers in writing</a:t>
            </a:r>
            <a:r>
              <a:rPr lang="en-GB" dirty="0" smtClean="0"/>
              <a:t>.  </a:t>
            </a:r>
            <a:endParaRPr lang="en-GB" dirty="0"/>
          </a:p>
        </p:txBody>
      </p:sp>
    </p:spTree>
    <p:extLst>
      <p:ext uri="{BB962C8B-B14F-4D97-AF65-F5344CB8AC3E}">
        <p14:creationId xmlns:p14="http://schemas.microsoft.com/office/powerpoint/2010/main" val="4142950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64704"/>
            <a:ext cx="7920880" cy="1077218"/>
          </a:xfrm>
          <a:prstGeom prst="rect">
            <a:avLst/>
          </a:prstGeom>
          <a:noFill/>
        </p:spPr>
        <p:txBody>
          <a:bodyPr wrap="square" rtlCol="0">
            <a:spAutoFit/>
          </a:bodyPr>
          <a:lstStyle/>
          <a:p>
            <a:r>
              <a:rPr lang="en-GB" sz="3200" dirty="0" smtClean="0">
                <a:latin typeface="Comic Sans MS" panose="030F0702030302020204" pitchFamily="66" charset="0"/>
              </a:rPr>
              <a:t>Any questions about the reading expectations?  </a:t>
            </a:r>
            <a:endParaRPr lang="en-GB" sz="3200" dirty="0">
              <a:latin typeface="Comic Sans MS" panose="030F0702030302020204" pitchFamily="66" charset="0"/>
            </a:endParaRPr>
          </a:p>
        </p:txBody>
      </p:sp>
    </p:spTree>
    <p:extLst>
      <p:ext uri="{BB962C8B-B14F-4D97-AF65-F5344CB8AC3E}">
        <p14:creationId xmlns:p14="http://schemas.microsoft.com/office/powerpoint/2010/main" val="2087600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7992888" cy="1569660"/>
          </a:xfrm>
          <a:prstGeom prst="rect">
            <a:avLst/>
          </a:prstGeom>
          <a:noFill/>
        </p:spPr>
        <p:txBody>
          <a:bodyPr wrap="square" rtlCol="0">
            <a:spAutoFit/>
          </a:bodyPr>
          <a:lstStyle/>
          <a:p>
            <a:r>
              <a:rPr lang="en-GB" sz="3200" dirty="0" smtClean="0">
                <a:latin typeface="Comic Sans MS" panose="030F0702030302020204" pitchFamily="66" charset="0"/>
              </a:rPr>
              <a:t>Finally… what does the ‘expected standard’ look like for the Spelling, Punctuation &amp; Grammar element (SPAG)?</a:t>
            </a:r>
            <a:endParaRPr lang="en-GB" dirty="0">
              <a:latin typeface="Comic Sans MS" panose="030F0702030302020204" pitchFamily="66" charset="0"/>
            </a:endParaRPr>
          </a:p>
        </p:txBody>
      </p:sp>
    </p:spTree>
    <p:extLst>
      <p:ext uri="{BB962C8B-B14F-4D97-AF65-F5344CB8AC3E}">
        <p14:creationId xmlns:p14="http://schemas.microsoft.com/office/powerpoint/2010/main" val="2161623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704856" cy="1077218"/>
          </a:xfrm>
          <a:prstGeom prst="rect">
            <a:avLst/>
          </a:prstGeom>
          <a:noFill/>
        </p:spPr>
        <p:txBody>
          <a:bodyPr wrap="square" rtlCol="0">
            <a:spAutoFit/>
          </a:bodyPr>
          <a:lstStyle/>
          <a:p>
            <a:r>
              <a:rPr lang="en-GB" sz="3200" dirty="0" smtClean="0">
                <a:latin typeface="Comic Sans MS" panose="030F0702030302020204" pitchFamily="66" charset="0"/>
              </a:rPr>
              <a:t>What is expected of our children by the time they reach May of Year Six?  </a:t>
            </a:r>
            <a:endParaRPr lang="en-GB" sz="3200" dirty="0">
              <a:latin typeface="Comic Sans MS" panose="030F0702030302020204" pitchFamily="66" charset="0"/>
            </a:endParaRPr>
          </a:p>
        </p:txBody>
      </p:sp>
      <p:sp>
        <p:nvSpPr>
          <p:cNvPr id="3" name="TextBox 2"/>
          <p:cNvSpPr txBox="1"/>
          <p:nvPr/>
        </p:nvSpPr>
        <p:spPr>
          <a:xfrm>
            <a:off x="609280" y="2204864"/>
            <a:ext cx="7848872" cy="4247317"/>
          </a:xfrm>
          <a:prstGeom prst="rect">
            <a:avLst/>
          </a:prstGeom>
          <a:noFill/>
        </p:spPr>
        <p:txBody>
          <a:bodyPr wrap="square" rtlCol="0">
            <a:spAutoFit/>
          </a:bodyPr>
          <a:lstStyle/>
          <a:p>
            <a:r>
              <a:rPr lang="en-GB" dirty="0" smtClean="0">
                <a:latin typeface="Comic Sans MS" panose="030F0702030302020204" pitchFamily="66" charset="0"/>
              </a:rPr>
              <a:t>Statutory Assessment Tests  (SATs) take place in May of Year Six.  </a:t>
            </a:r>
          </a:p>
          <a:p>
            <a:endParaRPr lang="en-GB" dirty="0">
              <a:latin typeface="Comic Sans MS" panose="030F0702030302020204" pitchFamily="66" charset="0"/>
            </a:endParaRPr>
          </a:p>
          <a:p>
            <a:r>
              <a:rPr lang="en-GB" dirty="0" smtClean="0">
                <a:latin typeface="Comic Sans MS" panose="030F0702030302020204" pitchFamily="66" charset="0"/>
              </a:rPr>
              <a:t>Children take tests in:</a:t>
            </a:r>
          </a:p>
          <a:p>
            <a:r>
              <a:rPr lang="en-GB" dirty="0">
                <a:latin typeface="Comic Sans MS" panose="030F0702030302020204" pitchFamily="66" charset="0"/>
              </a:rPr>
              <a:t> </a:t>
            </a:r>
            <a:r>
              <a:rPr lang="en-GB" dirty="0" smtClean="0">
                <a:latin typeface="Comic Sans MS" panose="030F0702030302020204" pitchFamily="66" charset="0"/>
              </a:rPr>
              <a:t> -  Reading</a:t>
            </a:r>
          </a:p>
          <a:p>
            <a:r>
              <a:rPr lang="en-GB" dirty="0">
                <a:latin typeface="Comic Sans MS" panose="030F0702030302020204" pitchFamily="66" charset="0"/>
              </a:rPr>
              <a:t> </a:t>
            </a:r>
            <a:r>
              <a:rPr lang="en-GB" dirty="0" smtClean="0">
                <a:latin typeface="Comic Sans MS" panose="030F0702030302020204" pitchFamily="66" charset="0"/>
              </a:rPr>
              <a:t> -  Spelling </a:t>
            </a:r>
          </a:p>
          <a:p>
            <a:r>
              <a:rPr lang="en-GB" dirty="0">
                <a:latin typeface="Comic Sans MS" panose="030F0702030302020204" pitchFamily="66" charset="0"/>
              </a:rPr>
              <a:t> </a:t>
            </a:r>
            <a:r>
              <a:rPr lang="en-GB" dirty="0" smtClean="0">
                <a:latin typeface="Comic Sans MS" panose="030F0702030302020204" pitchFamily="66" charset="0"/>
              </a:rPr>
              <a:t> -  Punctuation &amp; Grammar.</a:t>
            </a:r>
          </a:p>
          <a:p>
            <a:endParaRPr lang="en-GB" dirty="0">
              <a:latin typeface="Comic Sans MS" panose="030F0702030302020204" pitchFamily="66" charset="0"/>
            </a:endParaRPr>
          </a:p>
          <a:p>
            <a:r>
              <a:rPr lang="en-GB" dirty="0" smtClean="0">
                <a:latin typeface="Comic Sans MS" panose="030F0702030302020204" pitchFamily="66" charset="0"/>
              </a:rPr>
              <a:t>These tests are marked externally and the results reported back to schools and then parents (&amp; children) in July.   </a:t>
            </a:r>
          </a:p>
          <a:p>
            <a:r>
              <a:rPr lang="en-GB" dirty="0">
                <a:latin typeface="Comic Sans MS" panose="030F0702030302020204" pitchFamily="66" charset="0"/>
              </a:rPr>
              <a:t> </a:t>
            </a:r>
            <a:endParaRPr lang="en-GB" dirty="0" smtClean="0">
              <a:latin typeface="Comic Sans MS" panose="030F0702030302020204" pitchFamily="66" charset="0"/>
            </a:endParaRPr>
          </a:p>
          <a:p>
            <a:r>
              <a:rPr lang="en-GB" dirty="0" smtClean="0">
                <a:latin typeface="Comic Sans MS" panose="030F0702030302020204" pitchFamily="66" charset="0"/>
              </a:rPr>
              <a:t>Children nationally are expected to reach the ‘expected standard’.  Particularly able children will achieve ‘greater depth within the expected standard’.  Some children may find this ‘expected standard’ too challenging and will be judged as ‘Working towards the expected standard’.  </a:t>
            </a:r>
            <a:endParaRPr lang="en-GB" dirty="0">
              <a:latin typeface="Comic Sans MS" panose="030F0702030302020204" pitchFamily="66" charset="0"/>
            </a:endParaRPr>
          </a:p>
        </p:txBody>
      </p:sp>
    </p:spTree>
    <p:extLst>
      <p:ext uri="{BB962C8B-B14F-4D97-AF65-F5344CB8AC3E}">
        <p14:creationId xmlns:p14="http://schemas.microsoft.com/office/powerpoint/2010/main" val="1160214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7488832" cy="1569660"/>
          </a:xfrm>
          <a:prstGeom prst="rect">
            <a:avLst/>
          </a:prstGeom>
          <a:noFill/>
        </p:spPr>
        <p:txBody>
          <a:bodyPr wrap="square" rtlCol="0">
            <a:spAutoFit/>
          </a:bodyPr>
          <a:lstStyle/>
          <a:p>
            <a:r>
              <a:rPr lang="en-GB" sz="3200" dirty="0" smtClean="0">
                <a:latin typeface="Comic Sans MS" panose="030F0702030302020204" pitchFamily="66" charset="0"/>
              </a:rPr>
              <a:t>There are seven key foci in the SPAG test</a:t>
            </a:r>
            <a:r>
              <a:rPr lang="en-GB" sz="3200" dirty="0" smtClean="0">
                <a:latin typeface="Comic Sans MS" panose="030F0702030302020204" pitchFamily="66" charset="0"/>
              </a:rPr>
              <a:t>:  </a:t>
            </a:r>
            <a:r>
              <a:rPr lang="en-GB" sz="1000" dirty="0" smtClean="0">
                <a:latin typeface="Comic Sans MS" panose="030F0702030302020204" pitchFamily="66" charset="0"/>
              </a:rPr>
              <a:t>(Questions taken from 2018 Y6 SPAG Test).</a:t>
            </a: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smtClean="0">
              <a:latin typeface="Comic Sans MS" panose="030F0702030302020204" pitchFamily="66" charset="0"/>
            </a:endParaRPr>
          </a:p>
        </p:txBody>
      </p:sp>
      <p:sp>
        <p:nvSpPr>
          <p:cNvPr id="4" name="TextBox 3"/>
          <p:cNvSpPr txBox="1"/>
          <p:nvPr/>
        </p:nvSpPr>
        <p:spPr>
          <a:xfrm>
            <a:off x="629848" y="1800691"/>
            <a:ext cx="7272808" cy="1323439"/>
          </a:xfrm>
          <a:prstGeom prst="rect">
            <a:avLst/>
          </a:prstGeom>
          <a:noFill/>
        </p:spPr>
        <p:txBody>
          <a:bodyPr wrap="square" rtlCol="0">
            <a:spAutoFit/>
          </a:bodyPr>
          <a:lstStyle/>
          <a:p>
            <a:pPr marL="342900" indent="-342900">
              <a:buAutoNum type="arabicPeriod"/>
            </a:pPr>
            <a:r>
              <a:rPr lang="en-GB" sz="3200" dirty="0" smtClean="0"/>
              <a:t>Grammatical Terms/ Word Classes</a:t>
            </a:r>
          </a:p>
          <a:p>
            <a:pPr marL="342900" indent="-342900">
              <a:buAutoNum type="arabicPeriod"/>
            </a:pPr>
            <a:endParaRPr lang="en-GB" sz="2400" dirty="0"/>
          </a:p>
          <a:p>
            <a:endParaRPr lang="en-GB" sz="2400" dirty="0"/>
          </a:p>
        </p:txBody>
      </p:sp>
      <p:sp>
        <p:nvSpPr>
          <p:cNvPr id="5" name="Rectangle 4"/>
          <p:cNvSpPr/>
          <p:nvPr/>
        </p:nvSpPr>
        <p:spPr>
          <a:xfrm>
            <a:off x="629848" y="2537300"/>
            <a:ext cx="7974600" cy="2062103"/>
          </a:xfrm>
          <a:prstGeom prst="rect">
            <a:avLst/>
          </a:prstGeom>
        </p:spPr>
        <p:txBody>
          <a:bodyPr wrap="square">
            <a:spAutoFit/>
          </a:bodyPr>
          <a:lstStyle/>
          <a:p>
            <a:r>
              <a:rPr lang="en-GB" sz="3200" b="1" dirty="0" smtClean="0"/>
              <a:t>Underline the adverbial in the sentence below.  (1 mark) </a:t>
            </a:r>
          </a:p>
          <a:p>
            <a:endParaRPr lang="en-GB" sz="3200" dirty="0"/>
          </a:p>
          <a:p>
            <a:r>
              <a:rPr lang="en-GB" sz="3200" dirty="0" smtClean="0"/>
              <a:t>On Wednesday, Felix has a dental appointment</a:t>
            </a:r>
            <a:endParaRPr lang="en-GB" sz="3200" dirty="0"/>
          </a:p>
        </p:txBody>
      </p:sp>
    </p:spTree>
    <p:extLst>
      <p:ext uri="{BB962C8B-B14F-4D97-AF65-F5344CB8AC3E}">
        <p14:creationId xmlns:p14="http://schemas.microsoft.com/office/powerpoint/2010/main" val="1053170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416824" cy="1877437"/>
          </a:xfrm>
          <a:prstGeom prst="rect">
            <a:avLst/>
          </a:prstGeom>
          <a:noFill/>
        </p:spPr>
        <p:txBody>
          <a:bodyPr wrap="square" rtlCol="0">
            <a:spAutoFit/>
          </a:bodyPr>
          <a:lstStyle/>
          <a:p>
            <a:pPr marL="342900" indent="-342900">
              <a:buAutoNum type="arabicPeriod" startAt="2"/>
            </a:pPr>
            <a:r>
              <a:rPr lang="en-GB" sz="2000" dirty="0" smtClean="0">
                <a:latin typeface="Comic Sans MS" panose="030F0702030302020204" pitchFamily="66" charset="0"/>
              </a:rPr>
              <a:t>Functions of Sentences.</a:t>
            </a:r>
          </a:p>
          <a:p>
            <a:pPr marL="342900" indent="-342900">
              <a:buAutoNum type="arabicPeriod" startAt="2"/>
            </a:pPr>
            <a:endParaRPr lang="en-GB" sz="2000" dirty="0">
              <a:latin typeface="Comic Sans MS" panose="030F0702030302020204" pitchFamily="66" charset="0"/>
            </a:endParaRPr>
          </a:p>
          <a:p>
            <a:r>
              <a:rPr lang="en-GB" sz="2000" dirty="0" smtClean="0">
                <a:latin typeface="Comic Sans MS" panose="030F0702030302020204" pitchFamily="66" charset="0"/>
              </a:rPr>
              <a:t>Tick one box in each row to show whether the sentence is a question, command or statement.  (1 mark</a:t>
            </a:r>
            <a:r>
              <a:rPr lang="en-GB" dirty="0" smtClean="0"/>
              <a:t>)  </a:t>
            </a:r>
          </a:p>
          <a:p>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542715106"/>
              </p:ext>
            </p:extLst>
          </p:nvPr>
        </p:nvGraphicFramePr>
        <p:xfrm>
          <a:off x="323528" y="2060848"/>
          <a:ext cx="8592616" cy="4377432"/>
        </p:xfrm>
        <a:graphic>
          <a:graphicData uri="http://schemas.openxmlformats.org/drawingml/2006/table">
            <a:tbl>
              <a:tblPr firstRow="1" bandRow="1">
                <a:tableStyleId>{5C22544A-7EE6-4342-B048-85BDC9FD1C3A}</a:tableStyleId>
              </a:tblPr>
              <a:tblGrid>
                <a:gridCol w="2148154">
                  <a:extLst>
                    <a:ext uri="{9D8B030D-6E8A-4147-A177-3AD203B41FA5}">
                      <a16:colId xmlns="" xmlns:a16="http://schemas.microsoft.com/office/drawing/2014/main" val="20000"/>
                    </a:ext>
                  </a:extLst>
                </a:gridCol>
                <a:gridCol w="2148154">
                  <a:extLst>
                    <a:ext uri="{9D8B030D-6E8A-4147-A177-3AD203B41FA5}">
                      <a16:colId xmlns="" xmlns:a16="http://schemas.microsoft.com/office/drawing/2014/main" val="20001"/>
                    </a:ext>
                  </a:extLst>
                </a:gridCol>
                <a:gridCol w="2148154">
                  <a:extLst>
                    <a:ext uri="{9D8B030D-6E8A-4147-A177-3AD203B41FA5}">
                      <a16:colId xmlns="" xmlns:a16="http://schemas.microsoft.com/office/drawing/2014/main" val="20002"/>
                    </a:ext>
                  </a:extLst>
                </a:gridCol>
                <a:gridCol w="2148154">
                  <a:extLst>
                    <a:ext uri="{9D8B030D-6E8A-4147-A177-3AD203B41FA5}">
                      <a16:colId xmlns="" xmlns:a16="http://schemas.microsoft.com/office/drawing/2014/main" val="20003"/>
                    </a:ext>
                  </a:extLst>
                </a:gridCol>
              </a:tblGrid>
              <a:tr h="396960">
                <a:tc>
                  <a:txBody>
                    <a:bodyPr/>
                    <a:lstStyle/>
                    <a:p>
                      <a:r>
                        <a:rPr lang="en-GB" dirty="0" smtClean="0"/>
                        <a:t>Sentence</a:t>
                      </a:r>
                      <a:endParaRPr lang="en-GB" dirty="0"/>
                    </a:p>
                  </a:txBody>
                  <a:tcPr/>
                </a:tc>
                <a:tc>
                  <a:txBody>
                    <a:bodyPr/>
                    <a:lstStyle/>
                    <a:p>
                      <a:r>
                        <a:rPr lang="en-GB" dirty="0" smtClean="0"/>
                        <a:t>Question</a:t>
                      </a:r>
                      <a:endParaRPr lang="en-GB" dirty="0"/>
                    </a:p>
                  </a:txBody>
                  <a:tcPr/>
                </a:tc>
                <a:tc>
                  <a:txBody>
                    <a:bodyPr/>
                    <a:lstStyle/>
                    <a:p>
                      <a:r>
                        <a:rPr lang="en-GB" dirty="0" smtClean="0"/>
                        <a:t>Statement</a:t>
                      </a:r>
                      <a:endParaRPr lang="en-GB" dirty="0"/>
                    </a:p>
                  </a:txBody>
                  <a:tcPr/>
                </a:tc>
                <a:tc>
                  <a:txBody>
                    <a:bodyPr/>
                    <a:lstStyle/>
                    <a:p>
                      <a:r>
                        <a:rPr lang="en-GB" dirty="0" smtClean="0"/>
                        <a:t>Command</a:t>
                      </a:r>
                      <a:endParaRPr lang="en-GB" dirty="0"/>
                    </a:p>
                  </a:txBody>
                  <a:tcPr/>
                </a:tc>
                <a:extLst>
                  <a:ext uri="{0D108BD9-81ED-4DB2-BD59-A6C34878D82A}">
                    <a16:rowId xmlns="" xmlns:a16="http://schemas.microsoft.com/office/drawing/2014/main" val="10000"/>
                  </a:ext>
                </a:extLst>
              </a:tr>
              <a:tr h="1076685">
                <a:tc>
                  <a:txBody>
                    <a:bodyPr/>
                    <a:lstStyle/>
                    <a:p>
                      <a:r>
                        <a:rPr lang="en-GB" sz="2000" dirty="0" smtClean="0"/>
                        <a:t>In autumn,</a:t>
                      </a:r>
                      <a:r>
                        <a:rPr lang="en-GB" sz="2000" baseline="0" dirty="0" smtClean="0"/>
                        <a:t> many trees lose their leaves</a:t>
                      </a:r>
                      <a:endParaRPr lang="en-GB" sz="2000" dirty="0"/>
                    </a:p>
                  </a:txBody>
                  <a:tcPr>
                    <a:solidFill>
                      <a:srgbClr val="92D050"/>
                    </a:solidFill>
                  </a:tcPr>
                </a:tc>
                <a:tc>
                  <a:txBody>
                    <a:bodyPr/>
                    <a:lstStyle/>
                    <a:p>
                      <a:endParaRPr lang="en-GB"/>
                    </a:p>
                  </a:txBody>
                  <a:tcPr>
                    <a:solidFill>
                      <a:srgbClr val="92D050"/>
                    </a:solidFill>
                  </a:tcPr>
                </a:tc>
                <a:tc>
                  <a:txBody>
                    <a:bodyPr/>
                    <a:lstStyle/>
                    <a:p>
                      <a:endParaRPr lang="en-GB"/>
                    </a:p>
                  </a:txBody>
                  <a:tcPr>
                    <a:solidFill>
                      <a:srgbClr val="92D050"/>
                    </a:solidFill>
                  </a:tcPr>
                </a:tc>
                <a:tc>
                  <a:txBody>
                    <a:bodyPr/>
                    <a:lstStyle/>
                    <a:p>
                      <a:endParaRPr lang="en-GB" dirty="0"/>
                    </a:p>
                  </a:txBody>
                  <a:tcPr>
                    <a:solidFill>
                      <a:srgbClr val="92D050"/>
                    </a:solidFill>
                  </a:tcPr>
                </a:tc>
                <a:extLst>
                  <a:ext uri="{0D108BD9-81ED-4DB2-BD59-A6C34878D82A}">
                    <a16:rowId xmlns="" xmlns:a16="http://schemas.microsoft.com/office/drawing/2014/main" val="10001"/>
                  </a:ext>
                </a:extLst>
              </a:tr>
              <a:tr h="750417">
                <a:tc>
                  <a:txBody>
                    <a:bodyPr/>
                    <a:lstStyle/>
                    <a:p>
                      <a:r>
                        <a:rPr lang="en-GB" sz="2000" dirty="0" smtClean="0"/>
                        <a:t>Look at the trees carefully</a:t>
                      </a:r>
                      <a:r>
                        <a:rPr lang="en-GB" sz="2000" baseline="0" dirty="0" smtClean="0"/>
                        <a:t>  </a:t>
                      </a:r>
                      <a:endParaRPr lang="en-GB" sz="2000" dirty="0"/>
                    </a:p>
                  </a:txBody>
                  <a:tcPr>
                    <a:solidFill>
                      <a:srgbClr val="92D050"/>
                    </a:solidFill>
                  </a:tcPr>
                </a:tc>
                <a:tc>
                  <a:txBody>
                    <a:bodyPr/>
                    <a:lstStyle/>
                    <a:p>
                      <a:endParaRPr lang="en-GB" dirty="0"/>
                    </a:p>
                  </a:txBody>
                  <a:tcPr>
                    <a:solidFill>
                      <a:srgbClr val="92D050"/>
                    </a:solidFill>
                  </a:tcPr>
                </a:tc>
                <a:tc>
                  <a:txBody>
                    <a:bodyPr/>
                    <a:lstStyle/>
                    <a:p>
                      <a:endParaRPr lang="en-GB"/>
                    </a:p>
                  </a:txBody>
                  <a:tcPr>
                    <a:solidFill>
                      <a:srgbClr val="92D050"/>
                    </a:solidFill>
                  </a:tcPr>
                </a:tc>
                <a:tc>
                  <a:txBody>
                    <a:bodyPr/>
                    <a:lstStyle/>
                    <a:p>
                      <a:endParaRPr lang="en-GB"/>
                    </a:p>
                  </a:txBody>
                  <a:tcPr>
                    <a:solidFill>
                      <a:srgbClr val="92D050"/>
                    </a:solidFill>
                  </a:tcPr>
                </a:tc>
                <a:extLst>
                  <a:ext uri="{0D108BD9-81ED-4DB2-BD59-A6C34878D82A}">
                    <a16:rowId xmlns="" xmlns:a16="http://schemas.microsoft.com/office/drawing/2014/main" val="10002"/>
                  </a:ext>
                </a:extLst>
              </a:tr>
              <a:tr h="1402953">
                <a:tc>
                  <a:txBody>
                    <a:bodyPr/>
                    <a:lstStyle/>
                    <a:p>
                      <a:r>
                        <a:rPr lang="en-GB" sz="2000" dirty="0" smtClean="0"/>
                        <a:t>Scientists are studying how trees can live for thousands of years</a:t>
                      </a:r>
                      <a:endParaRPr lang="en-GB" sz="2000" dirty="0"/>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endParaRPr lang="en-GB"/>
                    </a:p>
                  </a:txBody>
                  <a:tcPr>
                    <a:solidFill>
                      <a:srgbClr val="92D050"/>
                    </a:solidFill>
                  </a:tcPr>
                </a:tc>
                <a:extLst>
                  <a:ext uri="{0D108BD9-81ED-4DB2-BD59-A6C34878D82A}">
                    <a16:rowId xmlns="" xmlns:a16="http://schemas.microsoft.com/office/drawing/2014/main" val="10003"/>
                  </a:ext>
                </a:extLst>
              </a:tr>
              <a:tr h="750417">
                <a:tc>
                  <a:txBody>
                    <a:bodyPr/>
                    <a:lstStyle/>
                    <a:p>
                      <a:r>
                        <a:rPr lang="en-GB" sz="2000" dirty="0" smtClean="0"/>
                        <a:t>How can you tell</a:t>
                      </a:r>
                      <a:r>
                        <a:rPr lang="en-GB" sz="2000" baseline="0" dirty="0" smtClean="0"/>
                        <a:t> a tree’s age</a:t>
                      </a:r>
                      <a:endParaRPr lang="en-GB" sz="2000" dirty="0"/>
                    </a:p>
                  </a:txBody>
                  <a:tcPr>
                    <a:solidFill>
                      <a:srgbClr val="92D050"/>
                    </a:solidFill>
                  </a:tcPr>
                </a:tc>
                <a:tc>
                  <a:txBody>
                    <a:bodyPr/>
                    <a:lstStyle/>
                    <a:p>
                      <a:endParaRPr lang="en-GB"/>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444107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19481"/>
            <a:ext cx="8424936" cy="861774"/>
          </a:xfrm>
          <a:prstGeom prst="rect">
            <a:avLst/>
          </a:prstGeom>
          <a:noFill/>
        </p:spPr>
        <p:txBody>
          <a:bodyPr wrap="square" rtlCol="0">
            <a:spAutoFit/>
          </a:bodyPr>
          <a:lstStyle/>
          <a:p>
            <a:r>
              <a:rPr lang="en-GB" sz="3200" dirty="0" smtClean="0">
                <a:latin typeface="Comic Sans MS" panose="030F0702030302020204" pitchFamily="66" charset="0"/>
              </a:rPr>
              <a:t>3.  Combining words, phrases and clauses.  </a:t>
            </a:r>
          </a:p>
          <a:p>
            <a:endParaRPr lang="en-GB" dirty="0"/>
          </a:p>
        </p:txBody>
      </p:sp>
      <p:sp>
        <p:nvSpPr>
          <p:cNvPr id="3" name="Rectangle 2"/>
          <p:cNvSpPr/>
          <p:nvPr/>
        </p:nvSpPr>
        <p:spPr>
          <a:xfrm>
            <a:off x="899592" y="1700808"/>
            <a:ext cx="7272808" cy="3046988"/>
          </a:xfrm>
          <a:prstGeom prst="rect">
            <a:avLst/>
          </a:prstGeom>
        </p:spPr>
        <p:txBody>
          <a:bodyPr wrap="square">
            <a:spAutoFit/>
          </a:bodyPr>
          <a:lstStyle/>
          <a:p>
            <a:r>
              <a:rPr lang="en-GB" sz="3200" dirty="0" smtClean="0">
                <a:latin typeface="Comic Sans MS" panose="030F0702030302020204" pitchFamily="66" charset="0"/>
              </a:rPr>
              <a:t>Underline the subordinate clause in the sentence below. (1 mark)</a:t>
            </a:r>
          </a:p>
          <a:p>
            <a:endParaRPr lang="en-GB" sz="3200" dirty="0">
              <a:latin typeface="Comic Sans MS" panose="030F0702030302020204" pitchFamily="66" charset="0"/>
            </a:endParaRPr>
          </a:p>
          <a:p>
            <a:r>
              <a:rPr lang="en-GB" sz="3200" dirty="0" smtClean="0">
                <a:latin typeface="Comic Sans MS" panose="030F0702030302020204" pitchFamily="66" charset="0"/>
              </a:rPr>
              <a:t>Hassan and I are going to our dance class; we are going to be late as we missed the bus.</a:t>
            </a:r>
            <a:endParaRPr lang="en-GB" sz="3200" dirty="0">
              <a:latin typeface="Comic Sans MS" panose="030F0702030302020204" pitchFamily="66" charset="0"/>
            </a:endParaRPr>
          </a:p>
        </p:txBody>
      </p:sp>
    </p:spTree>
    <p:extLst>
      <p:ext uri="{BB962C8B-B14F-4D97-AF65-F5344CB8AC3E}">
        <p14:creationId xmlns:p14="http://schemas.microsoft.com/office/powerpoint/2010/main" val="3630730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208912" cy="584775"/>
          </a:xfrm>
          <a:prstGeom prst="rect">
            <a:avLst/>
          </a:prstGeom>
          <a:noFill/>
        </p:spPr>
        <p:txBody>
          <a:bodyPr wrap="square" rtlCol="0">
            <a:spAutoFit/>
          </a:bodyPr>
          <a:lstStyle/>
          <a:p>
            <a:r>
              <a:rPr lang="en-GB" sz="3200" dirty="0" smtClean="0">
                <a:latin typeface="Comic Sans MS" panose="030F0702030302020204" pitchFamily="66" charset="0"/>
              </a:rPr>
              <a:t>4.  Verb forms, tenses and consistency.</a:t>
            </a:r>
            <a:endParaRPr lang="en-GB" sz="3200" dirty="0">
              <a:latin typeface="Comic Sans MS" panose="030F0702030302020204" pitchFamily="66" charset="0"/>
            </a:endParaRPr>
          </a:p>
        </p:txBody>
      </p:sp>
      <p:sp>
        <p:nvSpPr>
          <p:cNvPr id="3" name="Rectangle 2"/>
          <p:cNvSpPr/>
          <p:nvPr/>
        </p:nvSpPr>
        <p:spPr>
          <a:xfrm>
            <a:off x="611560" y="1556792"/>
            <a:ext cx="7488832" cy="3539430"/>
          </a:xfrm>
          <a:prstGeom prst="rect">
            <a:avLst/>
          </a:prstGeom>
        </p:spPr>
        <p:txBody>
          <a:bodyPr wrap="square">
            <a:spAutoFit/>
          </a:bodyPr>
          <a:lstStyle/>
          <a:p>
            <a:r>
              <a:rPr lang="en-GB" sz="3200" dirty="0" smtClean="0">
                <a:latin typeface="Comic Sans MS" panose="030F0702030302020204" pitchFamily="66" charset="0"/>
              </a:rPr>
              <a:t>Explain how the modal verb changes the meaning of the second sentence. (1 mark)</a:t>
            </a:r>
          </a:p>
          <a:p>
            <a:pPr marL="342900" indent="-342900">
              <a:buAutoNum type="arabicParenR"/>
            </a:pPr>
            <a:r>
              <a:rPr lang="en-GB" sz="3200" dirty="0" smtClean="0">
                <a:latin typeface="Comic Sans MS" panose="030F0702030302020204" pitchFamily="66" charset="0"/>
              </a:rPr>
              <a:t>  Yusuf and his sister go swimming    </a:t>
            </a:r>
          </a:p>
          <a:p>
            <a:r>
              <a:rPr lang="en-GB" sz="3200" dirty="0">
                <a:latin typeface="Comic Sans MS" panose="030F0702030302020204" pitchFamily="66" charset="0"/>
              </a:rPr>
              <a:t> </a:t>
            </a:r>
            <a:r>
              <a:rPr lang="en-GB" sz="3200" dirty="0" smtClean="0">
                <a:latin typeface="Comic Sans MS" panose="030F0702030302020204" pitchFamily="66" charset="0"/>
              </a:rPr>
              <a:t>    with their dad. </a:t>
            </a:r>
          </a:p>
          <a:p>
            <a:pPr marL="342900" indent="-342900">
              <a:buAutoNum type="arabicParenR"/>
            </a:pPr>
            <a:r>
              <a:rPr lang="en-GB" sz="3200" dirty="0" smtClean="0">
                <a:latin typeface="Comic Sans MS" panose="030F0702030302020204" pitchFamily="66" charset="0"/>
              </a:rPr>
              <a:t>  Yusuf and his sister might go    </a:t>
            </a:r>
          </a:p>
          <a:p>
            <a:r>
              <a:rPr lang="en-GB" sz="3200" dirty="0">
                <a:latin typeface="Comic Sans MS" panose="030F0702030302020204" pitchFamily="66" charset="0"/>
              </a:rPr>
              <a:t> </a:t>
            </a:r>
            <a:r>
              <a:rPr lang="en-GB" sz="3200" dirty="0" smtClean="0">
                <a:latin typeface="Comic Sans MS" panose="030F0702030302020204" pitchFamily="66" charset="0"/>
              </a:rPr>
              <a:t>    swimming with their dad</a:t>
            </a:r>
            <a:r>
              <a:rPr lang="en-GB" dirty="0" smtClean="0"/>
              <a:t>.</a:t>
            </a:r>
            <a:endParaRPr lang="en-GB" dirty="0"/>
          </a:p>
        </p:txBody>
      </p:sp>
    </p:spTree>
    <p:extLst>
      <p:ext uri="{BB962C8B-B14F-4D97-AF65-F5344CB8AC3E}">
        <p14:creationId xmlns:p14="http://schemas.microsoft.com/office/powerpoint/2010/main" val="1677778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548680"/>
            <a:ext cx="8064896" cy="1077218"/>
          </a:xfrm>
          <a:prstGeom prst="rect">
            <a:avLst/>
          </a:prstGeom>
          <a:noFill/>
        </p:spPr>
        <p:txBody>
          <a:bodyPr wrap="square" rtlCol="0">
            <a:spAutoFit/>
          </a:bodyPr>
          <a:lstStyle/>
          <a:p>
            <a:r>
              <a:rPr lang="en-GB" sz="3200" dirty="0" smtClean="0">
                <a:latin typeface="Comic Sans MS" panose="030F0702030302020204" pitchFamily="66" charset="0"/>
              </a:rPr>
              <a:t>5.  Punctuation – again a significant number of marks are linked to this</a:t>
            </a:r>
            <a:r>
              <a:rPr lang="en-GB" dirty="0" smtClean="0"/>
              <a:t>.  </a:t>
            </a:r>
            <a:endParaRPr lang="en-GB" dirty="0"/>
          </a:p>
        </p:txBody>
      </p:sp>
      <p:sp>
        <p:nvSpPr>
          <p:cNvPr id="4" name="Rectangle 3"/>
          <p:cNvSpPr/>
          <p:nvPr/>
        </p:nvSpPr>
        <p:spPr>
          <a:xfrm>
            <a:off x="467544" y="1951672"/>
            <a:ext cx="8352928" cy="3108543"/>
          </a:xfrm>
          <a:prstGeom prst="rect">
            <a:avLst/>
          </a:prstGeom>
        </p:spPr>
        <p:txBody>
          <a:bodyPr wrap="square">
            <a:spAutoFit/>
          </a:bodyPr>
          <a:lstStyle/>
          <a:p>
            <a:r>
              <a:rPr lang="en-GB" sz="2800" dirty="0" smtClean="0">
                <a:latin typeface="Comic Sans MS" panose="030F0702030302020204" pitchFamily="66" charset="0"/>
              </a:rPr>
              <a:t>Rewrite the sentence below as direct speech. </a:t>
            </a:r>
          </a:p>
          <a:p>
            <a:r>
              <a:rPr lang="en-GB" sz="2800" dirty="0" smtClean="0">
                <a:latin typeface="Comic Sans MS" panose="030F0702030302020204" pitchFamily="66" charset="0"/>
              </a:rPr>
              <a:t>Remember to punctuate your sentence correctly.  (1 mark)</a:t>
            </a:r>
          </a:p>
          <a:p>
            <a:r>
              <a:rPr lang="en-GB" sz="2800" dirty="0" smtClean="0">
                <a:latin typeface="Comic Sans MS" panose="030F0702030302020204" pitchFamily="66" charset="0"/>
              </a:rPr>
              <a:t> </a:t>
            </a:r>
          </a:p>
          <a:p>
            <a:r>
              <a:rPr lang="en-GB" sz="2800" dirty="0" smtClean="0">
                <a:latin typeface="Comic Sans MS" panose="030F0702030302020204" pitchFamily="66" charset="0"/>
              </a:rPr>
              <a:t>I asked her if she needed any help. </a:t>
            </a:r>
          </a:p>
          <a:p>
            <a:endParaRPr lang="en-GB" sz="2800" dirty="0">
              <a:latin typeface="Comic Sans MS" panose="030F0702030302020204" pitchFamily="66" charset="0"/>
            </a:endParaRPr>
          </a:p>
          <a:p>
            <a:r>
              <a:rPr lang="en-GB" sz="2800" dirty="0" smtClean="0">
                <a:latin typeface="Comic Sans MS" panose="030F0702030302020204" pitchFamily="66" charset="0"/>
              </a:rPr>
              <a:t>I asked, ______________________________</a:t>
            </a:r>
            <a:endParaRPr lang="en-GB" sz="2800" dirty="0">
              <a:latin typeface="Comic Sans MS" panose="030F0702030302020204" pitchFamily="66" charset="0"/>
            </a:endParaRPr>
          </a:p>
        </p:txBody>
      </p:sp>
    </p:spTree>
    <p:extLst>
      <p:ext uri="{BB962C8B-B14F-4D97-AF65-F5344CB8AC3E}">
        <p14:creationId xmlns:p14="http://schemas.microsoft.com/office/powerpoint/2010/main" val="2122283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064896" cy="584775"/>
          </a:xfrm>
          <a:prstGeom prst="rect">
            <a:avLst/>
          </a:prstGeom>
          <a:noFill/>
        </p:spPr>
        <p:txBody>
          <a:bodyPr wrap="square" rtlCol="0">
            <a:spAutoFit/>
          </a:bodyPr>
          <a:lstStyle/>
          <a:p>
            <a:r>
              <a:rPr lang="en-GB" sz="3200" dirty="0" smtClean="0">
                <a:latin typeface="Comic Sans MS" panose="030F0702030302020204" pitchFamily="66" charset="0"/>
              </a:rPr>
              <a:t>6.  Vocabulary </a:t>
            </a:r>
            <a:endParaRPr lang="en-GB" sz="3200" dirty="0">
              <a:latin typeface="Comic Sans MS" panose="030F0702030302020204" pitchFamily="66" charset="0"/>
            </a:endParaRPr>
          </a:p>
        </p:txBody>
      </p:sp>
      <p:sp>
        <p:nvSpPr>
          <p:cNvPr id="3" name="Rectangle 2"/>
          <p:cNvSpPr/>
          <p:nvPr/>
        </p:nvSpPr>
        <p:spPr>
          <a:xfrm>
            <a:off x="539552" y="1545466"/>
            <a:ext cx="8172400" cy="3046988"/>
          </a:xfrm>
          <a:prstGeom prst="rect">
            <a:avLst/>
          </a:prstGeom>
        </p:spPr>
        <p:txBody>
          <a:bodyPr wrap="square">
            <a:spAutoFit/>
          </a:bodyPr>
          <a:lstStyle/>
          <a:p>
            <a:r>
              <a:rPr lang="en-GB" sz="2400" dirty="0" smtClean="0">
                <a:latin typeface="Comic Sans MS" panose="030F0702030302020204" pitchFamily="66" charset="0"/>
              </a:rPr>
              <a:t>Add a suffix to the words in the boxes to complete the sentences. </a:t>
            </a:r>
          </a:p>
          <a:p>
            <a:endParaRPr lang="en-GB" sz="2400" dirty="0">
              <a:latin typeface="Comic Sans MS" panose="030F0702030302020204" pitchFamily="66" charset="0"/>
            </a:endParaRPr>
          </a:p>
          <a:p>
            <a:r>
              <a:rPr lang="en-GB" sz="2400" dirty="0" smtClean="0">
                <a:latin typeface="Comic Sans MS" panose="030F0702030302020204" pitchFamily="66" charset="0"/>
              </a:rPr>
              <a:t>Our school believes in _________for all pupils. </a:t>
            </a:r>
          </a:p>
          <a:p>
            <a:r>
              <a:rPr lang="en-GB" sz="2400" dirty="0">
                <a:latin typeface="Comic Sans MS" panose="030F0702030302020204" pitchFamily="66" charset="0"/>
              </a:rPr>
              <a:t> </a:t>
            </a:r>
            <a:r>
              <a:rPr lang="en-GB" sz="2400" dirty="0" smtClean="0">
                <a:latin typeface="Comic Sans MS" panose="030F0702030302020204" pitchFamily="66" charset="0"/>
              </a:rPr>
              <a:t>                                          e</a:t>
            </a:r>
          </a:p>
          <a:p>
            <a:endParaRPr lang="en-GB" sz="2400" dirty="0">
              <a:latin typeface="Comic Sans MS" panose="030F0702030302020204" pitchFamily="66" charset="0"/>
            </a:endParaRPr>
          </a:p>
          <a:p>
            <a:r>
              <a:rPr lang="en-GB" sz="2400" dirty="0" smtClean="0">
                <a:latin typeface="Comic Sans MS" panose="030F0702030302020204" pitchFamily="66" charset="0"/>
              </a:rPr>
              <a:t> We took ____________clothing in case it turned cold.   </a:t>
            </a:r>
          </a:p>
          <a:p>
            <a:r>
              <a:rPr lang="en-GB" sz="2400" dirty="0">
                <a:latin typeface="Comic Sans MS" panose="030F0702030302020204" pitchFamily="66" charset="0"/>
              </a:rPr>
              <a:t> </a:t>
            </a:r>
            <a:r>
              <a:rPr lang="en-GB" sz="2400" dirty="0" smtClean="0">
                <a:latin typeface="Comic Sans MS" panose="030F0702030302020204" pitchFamily="66" charset="0"/>
              </a:rPr>
              <a:t>                 addition</a:t>
            </a:r>
            <a:endParaRPr lang="en-GB" sz="2400" dirty="0">
              <a:latin typeface="Comic Sans MS" panose="030F0702030302020204" pitchFamily="66" charset="0"/>
            </a:endParaRPr>
          </a:p>
        </p:txBody>
      </p:sp>
      <p:sp>
        <p:nvSpPr>
          <p:cNvPr id="5" name="Rectangle 4"/>
          <p:cNvSpPr/>
          <p:nvPr/>
        </p:nvSpPr>
        <p:spPr>
          <a:xfrm>
            <a:off x="4229708" y="3068960"/>
            <a:ext cx="792088" cy="285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equal</a:t>
            </a:r>
            <a:endParaRPr lang="en-GB" dirty="0"/>
          </a:p>
        </p:txBody>
      </p:sp>
      <p:sp>
        <p:nvSpPr>
          <p:cNvPr id="6" name="Rectangle 5"/>
          <p:cNvSpPr/>
          <p:nvPr/>
        </p:nvSpPr>
        <p:spPr>
          <a:xfrm>
            <a:off x="2123728" y="4149080"/>
            <a:ext cx="1368152" cy="29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addition</a:t>
            </a:r>
            <a:endParaRPr lang="en-GB" dirty="0"/>
          </a:p>
        </p:txBody>
      </p:sp>
    </p:spTree>
    <p:extLst>
      <p:ext uri="{BB962C8B-B14F-4D97-AF65-F5344CB8AC3E}">
        <p14:creationId xmlns:p14="http://schemas.microsoft.com/office/powerpoint/2010/main" val="1339410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7704856" cy="584775"/>
          </a:xfrm>
          <a:prstGeom prst="rect">
            <a:avLst/>
          </a:prstGeom>
          <a:noFill/>
        </p:spPr>
        <p:txBody>
          <a:bodyPr wrap="square" rtlCol="0">
            <a:spAutoFit/>
          </a:bodyPr>
          <a:lstStyle/>
          <a:p>
            <a:r>
              <a:rPr lang="en-GB" sz="3200" dirty="0" smtClean="0">
                <a:latin typeface="Comic Sans MS" panose="030F0702030302020204" pitchFamily="66" charset="0"/>
              </a:rPr>
              <a:t>7.  Standard English and formality </a:t>
            </a:r>
            <a:endParaRPr lang="en-GB" sz="3200" dirty="0">
              <a:latin typeface="Comic Sans MS" panose="030F0702030302020204" pitchFamily="66" charset="0"/>
            </a:endParaRPr>
          </a:p>
        </p:txBody>
      </p:sp>
      <p:sp>
        <p:nvSpPr>
          <p:cNvPr id="3" name="Rectangle 2"/>
          <p:cNvSpPr/>
          <p:nvPr/>
        </p:nvSpPr>
        <p:spPr>
          <a:xfrm>
            <a:off x="687923" y="1781859"/>
            <a:ext cx="7264097" cy="4470134"/>
          </a:xfrm>
          <a:prstGeom prst="rect">
            <a:avLst/>
          </a:prstGeom>
        </p:spPr>
        <p:txBody>
          <a:bodyPr wrap="square">
            <a:spAutoFit/>
          </a:bodyPr>
          <a:lstStyle/>
          <a:p>
            <a:pPr>
              <a:lnSpc>
                <a:spcPct val="150000"/>
              </a:lnSpc>
            </a:pPr>
            <a:r>
              <a:rPr lang="en-GB" sz="2400" dirty="0" smtClean="0">
                <a:latin typeface="Comic Sans MS" panose="030F0702030302020204" pitchFamily="66" charset="0"/>
              </a:rPr>
              <a:t>Which sentence is written in Standard English? Tick one.</a:t>
            </a:r>
          </a:p>
          <a:p>
            <a:pPr>
              <a:lnSpc>
                <a:spcPct val="150000"/>
              </a:lnSpc>
            </a:pPr>
            <a:r>
              <a:rPr lang="en-GB" sz="2400" dirty="0" smtClean="0">
                <a:latin typeface="Comic Sans MS" panose="030F0702030302020204" pitchFamily="66" charset="0"/>
              </a:rPr>
              <a:t> </a:t>
            </a:r>
          </a:p>
          <a:p>
            <a:pPr>
              <a:lnSpc>
                <a:spcPct val="150000"/>
              </a:lnSpc>
            </a:pPr>
            <a:r>
              <a:rPr lang="en-GB" sz="2400" dirty="0" smtClean="0">
                <a:latin typeface="Comic Sans MS" panose="030F0702030302020204" pitchFamily="66" charset="0"/>
              </a:rPr>
              <a:t>Two sports teams come to our school yesterday. </a:t>
            </a:r>
          </a:p>
          <a:p>
            <a:pPr>
              <a:lnSpc>
                <a:spcPct val="150000"/>
              </a:lnSpc>
            </a:pPr>
            <a:r>
              <a:rPr lang="en-GB" sz="2400" dirty="0" smtClean="0">
                <a:latin typeface="Comic Sans MS" panose="030F0702030302020204" pitchFamily="66" charset="0"/>
              </a:rPr>
              <a:t>My friend was tidying the classroom. </a:t>
            </a:r>
          </a:p>
          <a:p>
            <a:pPr>
              <a:lnSpc>
                <a:spcPct val="150000"/>
              </a:lnSpc>
            </a:pPr>
            <a:r>
              <a:rPr lang="en-GB" sz="2400" dirty="0" smtClean="0">
                <a:latin typeface="Comic Sans MS" panose="030F0702030302020204" pitchFamily="66" charset="0"/>
              </a:rPr>
              <a:t>Today the children done their school play. </a:t>
            </a:r>
          </a:p>
          <a:p>
            <a:pPr>
              <a:lnSpc>
                <a:spcPct val="150000"/>
              </a:lnSpc>
            </a:pPr>
            <a:r>
              <a:rPr lang="en-GB" sz="2400" dirty="0" smtClean="0">
                <a:latin typeface="Comic Sans MS" panose="030F0702030302020204" pitchFamily="66" charset="0"/>
              </a:rPr>
              <a:t>The teachers was going to send a letter next week</a:t>
            </a:r>
            <a:r>
              <a:rPr lang="en-GB" sz="2400" dirty="0" smtClean="0"/>
              <a:t>.</a:t>
            </a:r>
            <a:endParaRPr lang="en-GB" sz="2400" dirty="0"/>
          </a:p>
        </p:txBody>
      </p:sp>
    </p:spTree>
    <p:extLst>
      <p:ext uri="{BB962C8B-B14F-4D97-AF65-F5344CB8AC3E}">
        <p14:creationId xmlns:p14="http://schemas.microsoft.com/office/powerpoint/2010/main" val="3187846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764704"/>
            <a:ext cx="6768752" cy="1077218"/>
          </a:xfrm>
          <a:prstGeom prst="rect">
            <a:avLst/>
          </a:prstGeom>
          <a:noFill/>
        </p:spPr>
        <p:txBody>
          <a:bodyPr wrap="square" rtlCol="0">
            <a:spAutoFit/>
          </a:bodyPr>
          <a:lstStyle/>
          <a:p>
            <a:r>
              <a:rPr lang="en-GB" sz="3200" dirty="0" smtClean="0">
                <a:latin typeface="Comic Sans MS" panose="030F0702030302020204" pitchFamily="66" charset="0"/>
              </a:rPr>
              <a:t>Spellings – these are the words from last year’s SATs paper:</a:t>
            </a:r>
          </a:p>
        </p:txBody>
      </p:sp>
      <p:sp>
        <p:nvSpPr>
          <p:cNvPr id="3" name="TextBox 2"/>
          <p:cNvSpPr txBox="1"/>
          <p:nvPr/>
        </p:nvSpPr>
        <p:spPr>
          <a:xfrm>
            <a:off x="1115616" y="2204864"/>
            <a:ext cx="2520280" cy="4062651"/>
          </a:xfrm>
          <a:prstGeom prst="rect">
            <a:avLst/>
          </a:prstGeom>
          <a:noFill/>
        </p:spPr>
        <p:txBody>
          <a:bodyPr wrap="square" rtlCol="0">
            <a:spAutoFit/>
          </a:bodyPr>
          <a:lstStyle/>
          <a:p>
            <a:r>
              <a:rPr lang="en-GB" sz="2400" dirty="0" smtClean="0">
                <a:latin typeface="Comic Sans MS" panose="030F0702030302020204" pitchFamily="66" charset="0"/>
              </a:rPr>
              <a:t>Thumb</a:t>
            </a:r>
          </a:p>
          <a:p>
            <a:r>
              <a:rPr lang="en-GB" sz="2400" dirty="0" smtClean="0">
                <a:latin typeface="Comic Sans MS" panose="030F0702030302020204" pitchFamily="66" charset="0"/>
              </a:rPr>
              <a:t>Trouble</a:t>
            </a:r>
          </a:p>
          <a:p>
            <a:r>
              <a:rPr lang="en-GB" sz="2400" dirty="0" smtClean="0">
                <a:latin typeface="Comic Sans MS" panose="030F0702030302020204" pitchFamily="66" charset="0"/>
              </a:rPr>
              <a:t>Mixture</a:t>
            </a:r>
          </a:p>
          <a:p>
            <a:r>
              <a:rPr lang="en-GB" sz="2400" dirty="0" smtClean="0">
                <a:latin typeface="Comic Sans MS" panose="030F0702030302020204" pitchFamily="66" charset="0"/>
              </a:rPr>
              <a:t>Portable </a:t>
            </a:r>
          </a:p>
          <a:p>
            <a:r>
              <a:rPr lang="en-GB" sz="2400" dirty="0" smtClean="0">
                <a:latin typeface="Comic Sans MS" panose="030F0702030302020204" pitchFamily="66" charset="0"/>
              </a:rPr>
              <a:t>Dough</a:t>
            </a:r>
          </a:p>
          <a:p>
            <a:r>
              <a:rPr lang="en-GB" sz="2400" dirty="0" smtClean="0">
                <a:latin typeface="Comic Sans MS" panose="030F0702030302020204" pitchFamily="66" charset="0"/>
              </a:rPr>
              <a:t>Science</a:t>
            </a:r>
          </a:p>
          <a:p>
            <a:r>
              <a:rPr lang="en-GB" sz="2400" dirty="0" smtClean="0">
                <a:latin typeface="Comic Sans MS" panose="030F0702030302020204" pitchFamily="66" charset="0"/>
              </a:rPr>
              <a:t>Attention </a:t>
            </a:r>
          </a:p>
          <a:p>
            <a:r>
              <a:rPr lang="en-GB" sz="2400" dirty="0" smtClean="0">
                <a:latin typeface="Comic Sans MS" panose="030F0702030302020204" pitchFamily="66" charset="0"/>
              </a:rPr>
              <a:t>Obtained</a:t>
            </a:r>
          </a:p>
          <a:p>
            <a:r>
              <a:rPr lang="en-GB" sz="2400" dirty="0" smtClean="0">
                <a:latin typeface="Comic Sans MS" panose="030F0702030302020204" pitchFamily="66" charset="0"/>
              </a:rPr>
              <a:t>Weightless</a:t>
            </a:r>
          </a:p>
          <a:p>
            <a:r>
              <a:rPr lang="en-GB" sz="2400" dirty="0" smtClean="0">
                <a:latin typeface="Comic Sans MS" panose="030F0702030302020204" pitchFamily="66" charset="0"/>
              </a:rPr>
              <a:t>Council </a:t>
            </a:r>
          </a:p>
          <a:p>
            <a:endParaRPr lang="en-GB" dirty="0"/>
          </a:p>
        </p:txBody>
      </p:sp>
      <p:sp>
        <p:nvSpPr>
          <p:cNvPr id="4" name="TextBox 3"/>
          <p:cNvSpPr txBox="1"/>
          <p:nvPr/>
        </p:nvSpPr>
        <p:spPr>
          <a:xfrm>
            <a:off x="4499992" y="2225448"/>
            <a:ext cx="2952328" cy="3785652"/>
          </a:xfrm>
          <a:prstGeom prst="rect">
            <a:avLst/>
          </a:prstGeom>
          <a:noFill/>
        </p:spPr>
        <p:txBody>
          <a:bodyPr wrap="square" rtlCol="0">
            <a:spAutoFit/>
          </a:bodyPr>
          <a:lstStyle/>
          <a:p>
            <a:r>
              <a:rPr lang="en-GB" sz="2400" dirty="0" smtClean="0">
                <a:latin typeface="Comic Sans MS" panose="030F0702030302020204" pitchFamily="66" charset="0"/>
              </a:rPr>
              <a:t>Suffered</a:t>
            </a:r>
          </a:p>
          <a:p>
            <a:r>
              <a:rPr lang="en-GB" sz="2400" dirty="0" smtClean="0">
                <a:latin typeface="Comic Sans MS" panose="030F0702030302020204" pitchFamily="66" charset="0"/>
              </a:rPr>
              <a:t>Typical</a:t>
            </a:r>
          </a:p>
          <a:p>
            <a:r>
              <a:rPr lang="en-GB" sz="2400" dirty="0" smtClean="0">
                <a:latin typeface="Comic Sans MS" panose="030F0702030302020204" pitchFamily="66" charset="0"/>
              </a:rPr>
              <a:t>Usually </a:t>
            </a:r>
          </a:p>
          <a:p>
            <a:r>
              <a:rPr lang="en-GB" sz="2400" dirty="0" smtClean="0">
                <a:latin typeface="Comic Sans MS" panose="030F0702030302020204" pitchFamily="66" charset="0"/>
              </a:rPr>
              <a:t>Cautious</a:t>
            </a:r>
          </a:p>
          <a:p>
            <a:r>
              <a:rPr lang="en-GB" sz="2400" dirty="0" smtClean="0">
                <a:latin typeface="Comic Sans MS" panose="030F0702030302020204" pitchFamily="66" charset="0"/>
              </a:rPr>
              <a:t>Essential</a:t>
            </a:r>
          </a:p>
          <a:p>
            <a:r>
              <a:rPr lang="en-GB" sz="2400" dirty="0" smtClean="0">
                <a:latin typeface="Comic Sans MS" panose="030F0702030302020204" pitchFamily="66" charset="0"/>
              </a:rPr>
              <a:t>Vague </a:t>
            </a:r>
          </a:p>
          <a:p>
            <a:r>
              <a:rPr lang="en-GB" sz="2400" dirty="0" smtClean="0">
                <a:latin typeface="Comic Sans MS" panose="030F0702030302020204" pitchFamily="66" charset="0"/>
              </a:rPr>
              <a:t>Adventurous</a:t>
            </a:r>
          </a:p>
          <a:p>
            <a:r>
              <a:rPr lang="en-GB" sz="2400" dirty="0" smtClean="0">
                <a:latin typeface="Comic Sans MS" panose="030F0702030302020204" pitchFamily="66" charset="0"/>
              </a:rPr>
              <a:t>Architect</a:t>
            </a:r>
          </a:p>
          <a:p>
            <a:r>
              <a:rPr lang="en-GB" sz="2400" dirty="0" smtClean="0">
                <a:latin typeface="Comic Sans MS" panose="030F0702030302020204" pitchFamily="66" charset="0"/>
              </a:rPr>
              <a:t>Descendant </a:t>
            </a:r>
          </a:p>
          <a:p>
            <a:r>
              <a:rPr lang="en-GB" sz="2400" dirty="0" smtClean="0">
                <a:latin typeface="Comic Sans MS" panose="030F0702030302020204" pitchFamily="66" charset="0"/>
              </a:rPr>
              <a:t>Inconceivable </a:t>
            </a:r>
          </a:p>
        </p:txBody>
      </p:sp>
    </p:spTree>
    <p:extLst>
      <p:ext uri="{BB962C8B-B14F-4D97-AF65-F5344CB8AC3E}">
        <p14:creationId xmlns:p14="http://schemas.microsoft.com/office/powerpoint/2010/main" val="319557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704856" cy="1077218"/>
          </a:xfrm>
          <a:prstGeom prst="rect">
            <a:avLst/>
          </a:prstGeom>
        </p:spPr>
        <p:txBody>
          <a:bodyPr wrap="square">
            <a:spAutoFit/>
          </a:bodyPr>
          <a:lstStyle/>
          <a:p>
            <a:r>
              <a:rPr lang="en-GB" sz="3200" dirty="0" smtClean="0">
                <a:latin typeface="Comic Sans MS" panose="030F0702030302020204" pitchFamily="66" charset="0"/>
              </a:rPr>
              <a:t>How do we support the children to reach this ‘expected standard’?  </a:t>
            </a:r>
            <a:endParaRPr lang="en-GB" sz="3200" dirty="0">
              <a:latin typeface="Comic Sans MS" panose="030F0702030302020204" pitchFamily="66" charset="0"/>
            </a:endParaRPr>
          </a:p>
        </p:txBody>
      </p:sp>
      <p:sp>
        <p:nvSpPr>
          <p:cNvPr id="3" name="TextBox 2"/>
          <p:cNvSpPr txBox="1"/>
          <p:nvPr/>
        </p:nvSpPr>
        <p:spPr>
          <a:xfrm>
            <a:off x="539552" y="1844824"/>
            <a:ext cx="7920880" cy="4478149"/>
          </a:xfrm>
          <a:prstGeom prst="rect">
            <a:avLst/>
          </a:prstGeom>
          <a:noFill/>
        </p:spPr>
        <p:txBody>
          <a:bodyPr wrap="square" rtlCol="0">
            <a:spAutoFit/>
          </a:bodyPr>
          <a:lstStyle/>
          <a:p>
            <a:r>
              <a:rPr lang="en-GB" sz="1900" dirty="0" smtClean="0">
                <a:latin typeface="Comic Sans MS" panose="030F0702030302020204" pitchFamily="66" charset="0"/>
              </a:rPr>
              <a:t>Regular lessons on the key elements of Punctuation &amp; Grammar, usually specifically linked to a text type/genre, for example, discussing imperative verb forms when writing instructions.  </a:t>
            </a:r>
          </a:p>
          <a:p>
            <a:endParaRPr lang="en-GB" sz="1900" dirty="0">
              <a:latin typeface="Comic Sans MS" panose="030F0702030302020204" pitchFamily="66" charset="0"/>
            </a:endParaRPr>
          </a:p>
          <a:p>
            <a:r>
              <a:rPr lang="en-GB" sz="1900" dirty="0" smtClean="0">
                <a:latin typeface="Comic Sans MS" panose="030F0702030302020204" pitchFamily="66" charset="0"/>
              </a:rPr>
              <a:t>Daily spelling lessons following our Read, Write, Spell Inc. programme.  </a:t>
            </a:r>
          </a:p>
          <a:p>
            <a:endParaRPr lang="en-GB" sz="1900" dirty="0">
              <a:latin typeface="Comic Sans MS" panose="030F0702030302020204" pitchFamily="66" charset="0"/>
            </a:endParaRPr>
          </a:p>
          <a:p>
            <a:r>
              <a:rPr lang="en-GB" sz="1900" dirty="0" smtClean="0">
                <a:latin typeface="Comic Sans MS" panose="030F0702030302020204" pitchFamily="66" charset="0"/>
              </a:rPr>
              <a:t>Additional activities to support those children who find spelling more challenging.  </a:t>
            </a:r>
          </a:p>
          <a:p>
            <a:endParaRPr lang="en-GB" sz="1900" dirty="0">
              <a:latin typeface="Comic Sans MS" panose="030F0702030302020204" pitchFamily="66" charset="0"/>
            </a:endParaRPr>
          </a:p>
          <a:p>
            <a:r>
              <a:rPr lang="en-GB" sz="1900" dirty="0" smtClean="0">
                <a:latin typeface="Comic Sans MS" panose="030F0702030302020204" pitchFamily="66" charset="0"/>
              </a:rPr>
              <a:t>Children are encouraged to use dictionaries and ACE spelling dictionaries.  </a:t>
            </a:r>
          </a:p>
          <a:p>
            <a:endParaRPr lang="en-GB" sz="1900" dirty="0">
              <a:latin typeface="Comic Sans MS" panose="030F0702030302020204" pitchFamily="66" charset="0"/>
            </a:endParaRPr>
          </a:p>
          <a:p>
            <a:r>
              <a:rPr lang="en-GB" sz="1900" dirty="0" smtClean="0">
                <a:latin typeface="Comic Sans MS" panose="030F0702030302020204" pitchFamily="66" charset="0"/>
              </a:rPr>
              <a:t>Three spellings in most pieces of work are corrected and the child is asked to re-write, as part of following up on their marking feedback.   </a:t>
            </a:r>
            <a:endParaRPr lang="en-GB" sz="1900" dirty="0">
              <a:latin typeface="Comic Sans MS" panose="030F0702030302020204" pitchFamily="66" charset="0"/>
            </a:endParaRPr>
          </a:p>
        </p:txBody>
      </p:sp>
    </p:spTree>
    <p:extLst>
      <p:ext uri="{BB962C8B-B14F-4D97-AF65-F5344CB8AC3E}">
        <p14:creationId xmlns:p14="http://schemas.microsoft.com/office/powerpoint/2010/main" val="64236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92696"/>
            <a:ext cx="6840760" cy="1077218"/>
          </a:xfrm>
          <a:prstGeom prst="rect">
            <a:avLst/>
          </a:prstGeom>
        </p:spPr>
        <p:txBody>
          <a:bodyPr wrap="square">
            <a:spAutoFit/>
          </a:bodyPr>
          <a:lstStyle/>
          <a:p>
            <a:r>
              <a:rPr lang="en-GB" sz="3200" dirty="0" smtClean="0">
                <a:latin typeface="Comic Sans MS" panose="030F0702030302020204" pitchFamily="66" charset="0"/>
              </a:rPr>
              <a:t>Any questions about the SPAG expectations?  </a:t>
            </a:r>
            <a:endParaRPr lang="en-GB" sz="3200" dirty="0">
              <a:latin typeface="Comic Sans MS" panose="030F0702030302020204" pitchFamily="66" charset="0"/>
            </a:endParaRPr>
          </a:p>
        </p:txBody>
      </p:sp>
    </p:spTree>
    <p:extLst>
      <p:ext uri="{BB962C8B-B14F-4D97-AF65-F5344CB8AC3E}">
        <p14:creationId xmlns:p14="http://schemas.microsoft.com/office/powerpoint/2010/main" val="353645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704856" cy="1077218"/>
          </a:xfrm>
          <a:prstGeom prst="rect">
            <a:avLst/>
          </a:prstGeom>
          <a:noFill/>
        </p:spPr>
        <p:txBody>
          <a:bodyPr wrap="square" rtlCol="0">
            <a:spAutoFit/>
          </a:bodyPr>
          <a:lstStyle/>
          <a:p>
            <a:r>
              <a:rPr lang="en-GB" sz="3200" dirty="0" smtClean="0">
                <a:latin typeface="Comic Sans MS" panose="030F0702030302020204" pitchFamily="66" charset="0"/>
              </a:rPr>
              <a:t>What is expected of our children by the time they reach May of Year Six?  </a:t>
            </a:r>
            <a:endParaRPr lang="en-GB" sz="3200" dirty="0">
              <a:latin typeface="Comic Sans MS" panose="030F0702030302020204" pitchFamily="66" charset="0"/>
            </a:endParaRPr>
          </a:p>
        </p:txBody>
      </p:sp>
      <p:sp>
        <p:nvSpPr>
          <p:cNvPr id="3" name="TextBox 2"/>
          <p:cNvSpPr txBox="1"/>
          <p:nvPr/>
        </p:nvSpPr>
        <p:spPr>
          <a:xfrm>
            <a:off x="467544" y="1844824"/>
            <a:ext cx="8064896" cy="830997"/>
          </a:xfrm>
          <a:prstGeom prst="rect">
            <a:avLst/>
          </a:prstGeom>
          <a:noFill/>
        </p:spPr>
        <p:txBody>
          <a:bodyPr wrap="square" rtlCol="0">
            <a:spAutoFit/>
          </a:bodyPr>
          <a:lstStyle/>
          <a:p>
            <a:r>
              <a:rPr lang="en-GB" sz="2400" dirty="0" smtClean="0">
                <a:latin typeface="Comic Sans MS" panose="030F0702030302020204" pitchFamily="66" charset="0"/>
              </a:rPr>
              <a:t>Teachers are required to provide ‘Teacher Assessment’ in writing, based upon a child’s work.</a:t>
            </a:r>
            <a:endParaRPr lang="en-GB" sz="2400" dirty="0">
              <a:latin typeface="Comic Sans MS" panose="030F0702030302020204" pitchFamily="66" charset="0"/>
            </a:endParaRPr>
          </a:p>
        </p:txBody>
      </p:sp>
      <p:sp>
        <p:nvSpPr>
          <p:cNvPr id="4" name="Rectangle 3"/>
          <p:cNvSpPr/>
          <p:nvPr/>
        </p:nvSpPr>
        <p:spPr>
          <a:xfrm>
            <a:off x="539552" y="2780928"/>
            <a:ext cx="7920880" cy="3416320"/>
          </a:xfrm>
          <a:prstGeom prst="rect">
            <a:avLst/>
          </a:prstGeom>
        </p:spPr>
        <p:txBody>
          <a:bodyPr wrap="square">
            <a:spAutoFit/>
          </a:bodyPr>
          <a:lstStyle/>
          <a:p>
            <a:r>
              <a:rPr lang="en-GB" sz="2400" dirty="0" smtClean="0">
                <a:latin typeface="Comic Sans MS" panose="030F0702030302020204" pitchFamily="66" charset="0"/>
              </a:rPr>
              <a:t>Children nationally are expected to reach the ‘expected standard’.  </a:t>
            </a:r>
          </a:p>
          <a:p>
            <a:endParaRPr lang="en-GB" sz="2400" dirty="0">
              <a:latin typeface="Comic Sans MS" panose="030F0702030302020204" pitchFamily="66" charset="0"/>
            </a:endParaRPr>
          </a:p>
          <a:p>
            <a:r>
              <a:rPr lang="en-GB" sz="2400" dirty="0" smtClean="0">
                <a:latin typeface="Comic Sans MS" panose="030F0702030302020204" pitchFamily="66" charset="0"/>
              </a:rPr>
              <a:t>Particularly able children will achieve ‘greater depth within the expected standard’.  </a:t>
            </a:r>
          </a:p>
          <a:p>
            <a:endParaRPr lang="en-GB" sz="2400" dirty="0">
              <a:latin typeface="Comic Sans MS" panose="030F0702030302020204" pitchFamily="66" charset="0"/>
            </a:endParaRPr>
          </a:p>
          <a:p>
            <a:r>
              <a:rPr lang="en-GB" sz="2400" dirty="0" smtClean="0">
                <a:latin typeface="Comic Sans MS" panose="030F0702030302020204" pitchFamily="66" charset="0"/>
              </a:rPr>
              <a:t>Some children may find this ‘expected standard’ too challenging and will be judged as ‘Working towards the expected standard’.  </a:t>
            </a:r>
            <a:endParaRPr lang="en-GB" sz="2400" dirty="0">
              <a:latin typeface="Comic Sans MS" panose="030F0702030302020204" pitchFamily="66" charset="0"/>
            </a:endParaRPr>
          </a:p>
        </p:txBody>
      </p:sp>
    </p:spTree>
    <p:extLst>
      <p:ext uri="{BB962C8B-B14F-4D97-AF65-F5344CB8AC3E}">
        <p14:creationId xmlns:p14="http://schemas.microsoft.com/office/powerpoint/2010/main" val="3786679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7992888" cy="4031873"/>
          </a:xfrm>
          <a:prstGeom prst="rect">
            <a:avLst/>
          </a:prstGeom>
          <a:noFill/>
        </p:spPr>
        <p:txBody>
          <a:bodyPr wrap="square" rtlCol="0">
            <a:spAutoFit/>
          </a:bodyPr>
          <a:lstStyle/>
          <a:p>
            <a:r>
              <a:rPr lang="en-GB" sz="3200" dirty="0" smtClean="0">
                <a:latin typeface="Comic Sans MS" panose="030F0702030302020204" pitchFamily="66" charset="0"/>
              </a:rPr>
              <a:t>So… what does the ‘expected standard’ look like in writing?</a:t>
            </a:r>
          </a:p>
          <a:p>
            <a:endParaRPr lang="en-GB" sz="3200" dirty="0">
              <a:latin typeface="Comic Sans MS" panose="030F0702030302020204" pitchFamily="66" charset="0"/>
            </a:endParaRPr>
          </a:p>
          <a:p>
            <a:r>
              <a:rPr lang="en-GB" sz="3200" dirty="0" smtClean="0">
                <a:latin typeface="Comic Sans MS" panose="030F0702030302020204" pitchFamily="66" charset="0"/>
              </a:rPr>
              <a:t>Please have a look at ‘Our trip to the Globe’ in your handout – just a few minutes to read it and then we can highlight some of the reasons why this writing is at the ‘expected standard’.  </a:t>
            </a:r>
            <a:endParaRPr lang="en-GB" dirty="0">
              <a:latin typeface="Comic Sans MS" panose="030F0702030302020204" pitchFamily="66" charset="0"/>
            </a:endParaRPr>
          </a:p>
        </p:txBody>
      </p:sp>
    </p:spTree>
    <p:extLst>
      <p:ext uri="{BB962C8B-B14F-4D97-AF65-F5344CB8AC3E}">
        <p14:creationId xmlns:p14="http://schemas.microsoft.com/office/powerpoint/2010/main" val="3665709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057" y="692696"/>
            <a:ext cx="7560840" cy="5632311"/>
          </a:xfrm>
          <a:prstGeom prst="rect">
            <a:avLst/>
          </a:prstGeom>
          <a:noFill/>
        </p:spPr>
        <p:txBody>
          <a:bodyPr wrap="square" rtlCol="0">
            <a:spAutoFit/>
          </a:bodyPr>
          <a:lstStyle/>
          <a:p>
            <a:pPr algn="ctr"/>
            <a:r>
              <a:rPr lang="en-GB" sz="2000" b="1" u="sng" dirty="0" smtClean="0"/>
              <a:t>Government Exemplification Materials:  </a:t>
            </a:r>
          </a:p>
          <a:p>
            <a:pPr algn="ctr"/>
            <a:r>
              <a:rPr lang="en-GB" sz="2000" b="1" u="sng" dirty="0" smtClean="0"/>
              <a:t>Our </a:t>
            </a:r>
            <a:r>
              <a:rPr lang="en-GB" sz="2000" b="1" u="sng" dirty="0" smtClean="0"/>
              <a:t>trip to the Globe</a:t>
            </a:r>
          </a:p>
          <a:p>
            <a:pPr algn="ctr"/>
            <a:endParaRPr lang="en-GB" sz="2000" b="1" u="sng" dirty="0"/>
          </a:p>
          <a:p>
            <a:pPr algn="ctr"/>
            <a:endParaRPr lang="en-GB" sz="2000" b="1" u="sng" dirty="0" smtClean="0"/>
          </a:p>
          <a:p>
            <a:r>
              <a:rPr lang="en-GB" sz="2000" dirty="0" smtClean="0">
                <a:effectLst>
                  <a:outerShdw blurRad="38100" dist="38100" dir="2700000" algn="tl">
                    <a:srgbClr val="000000">
                      <a:alpha val="43137"/>
                    </a:srgbClr>
                  </a:outerShdw>
                </a:effectLst>
              </a:rPr>
              <a:t>Even though the journey was long, it was </a:t>
            </a:r>
            <a:r>
              <a:rPr lang="en-GB" sz="2000" dirty="0" err="1" smtClean="0">
                <a:effectLst>
                  <a:outerShdw blurRad="38100" dist="38100" dir="2700000" algn="tl">
                    <a:srgbClr val="000000">
                      <a:alpha val="43137"/>
                    </a:srgbClr>
                  </a:outerShdw>
                </a:effectLst>
              </a:rPr>
              <a:t>definetely</a:t>
            </a:r>
            <a:r>
              <a:rPr lang="en-GB" sz="2000" dirty="0" smtClean="0">
                <a:effectLst>
                  <a:outerShdw blurRad="38100" dist="38100" dir="2700000" algn="tl">
                    <a:srgbClr val="000000">
                      <a:alpha val="43137"/>
                    </a:srgbClr>
                  </a:outerShdw>
                </a:effectLst>
              </a:rPr>
              <a:t> worth it, because last Friday, I had an interesting day learning new things about William Shakespeare, and the Globe </a:t>
            </a:r>
            <a:r>
              <a:rPr lang="en-GB" sz="2000" dirty="0" err="1" smtClean="0">
                <a:effectLst>
                  <a:outerShdw blurRad="38100" dist="38100" dir="2700000" algn="tl">
                    <a:srgbClr val="000000">
                      <a:alpha val="43137"/>
                    </a:srgbClr>
                  </a:outerShdw>
                </a:effectLst>
              </a:rPr>
              <a:t>theartre</a:t>
            </a:r>
            <a:r>
              <a:rPr lang="en-GB" sz="2000" dirty="0" smtClean="0">
                <a:effectLst>
                  <a:outerShdw blurRad="38100" dist="38100" dir="2700000" algn="tl">
                    <a:srgbClr val="000000">
                      <a:alpha val="43137"/>
                    </a:srgbClr>
                  </a:outerShdw>
                </a:effectLst>
              </a:rPr>
              <a:t> – which is where Shakespeare’s plays are shown.  </a:t>
            </a:r>
          </a:p>
          <a:p>
            <a:endParaRPr lang="en-GB" sz="2000" dirty="0">
              <a:effectLst>
                <a:outerShdw blurRad="38100" dist="38100" dir="2700000" algn="tl">
                  <a:srgbClr val="000000">
                    <a:alpha val="43137"/>
                  </a:srgbClr>
                </a:outerShdw>
              </a:effectLst>
            </a:endParaRPr>
          </a:p>
          <a:p>
            <a:r>
              <a:rPr lang="en-GB" sz="2000" dirty="0" smtClean="0">
                <a:effectLst>
                  <a:outerShdw blurRad="38100" dist="38100" dir="2700000" algn="tl">
                    <a:srgbClr val="000000">
                      <a:alpha val="43137"/>
                    </a:srgbClr>
                  </a:outerShdw>
                </a:effectLst>
              </a:rPr>
              <a:t>To begin the day with a thrill, I was able to go into the Globe </a:t>
            </a:r>
            <a:r>
              <a:rPr lang="en-GB" sz="2000" dirty="0" err="1" smtClean="0">
                <a:effectLst>
                  <a:outerShdw blurRad="38100" dist="38100" dir="2700000" algn="tl">
                    <a:srgbClr val="000000">
                      <a:alpha val="43137"/>
                    </a:srgbClr>
                  </a:outerShdw>
                </a:effectLst>
              </a:rPr>
              <a:t>Theartre</a:t>
            </a:r>
            <a:r>
              <a:rPr lang="en-GB" sz="2000" dirty="0" smtClean="0">
                <a:effectLst>
                  <a:outerShdw blurRad="38100" dist="38100" dir="2700000" algn="tl">
                    <a:srgbClr val="000000">
                      <a:alpha val="43137"/>
                    </a:srgbClr>
                  </a:outerShdw>
                </a:effectLst>
              </a:rPr>
              <a:t> and feel what it was like sitting in the different seats (which depended on your status, meaning how wealthy you are).  Standing where the poorest people would go, made me feel small and diminutive but sadly if you were a poor person you would be called a ‘penny stinker’.  However they were able to see what no one else was able to see; it was a beautiful detailed painting with a drawing of the sun.  And no, it was not just any drawing of the sun it was one with doors that led to heaven.  Are you still doubting being a penny stinker?  </a:t>
            </a:r>
            <a:endParaRPr lang="en-GB"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500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8280920" cy="5632311"/>
          </a:xfrm>
          <a:prstGeom prst="rect">
            <a:avLst/>
          </a:prstGeom>
          <a:noFill/>
        </p:spPr>
        <p:txBody>
          <a:bodyPr wrap="square" rtlCol="0">
            <a:spAutoFit/>
          </a:bodyPr>
          <a:lstStyle/>
          <a:p>
            <a:r>
              <a:rPr lang="en-GB" sz="2000" dirty="0" smtClean="0"/>
              <a:t>As the day carried on, our tour guide (Olivia) led us into a room where we had an acting workshop and as we walked to the room, on the walls was a quote from one of </a:t>
            </a:r>
            <a:r>
              <a:rPr lang="en-GB" sz="2000" dirty="0" err="1" smtClean="0"/>
              <a:t>Shakespeares</a:t>
            </a:r>
            <a:r>
              <a:rPr lang="en-GB" sz="2000" dirty="0" smtClean="0"/>
              <a:t> plays ‘to be or not to be’ in a wide range of languages (although I only understood the quote in English).  Anyway, lets get back to talking about the workshop.  As any normal actor would do, mu class (</a:t>
            </a:r>
            <a:r>
              <a:rPr lang="en-GB" sz="2000" dirty="0" err="1" smtClean="0"/>
              <a:t>yr</a:t>
            </a:r>
            <a:r>
              <a:rPr lang="en-GB" sz="2000" dirty="0" smtClean="0"/>
              <a:t> 6), were told by Olivia to warm up.  However, we had to clap and stomp at the same time but the only communication we were allowed to use was eye contact, which is quite difficult in my opinion.  Eventually we were able to do it, so we finally moved onto the proper acting activity.  Olivia, gave four people a </a:t>
            </a:r>
            <a:r>
              <a:rPr lang="en-GB" sz="2000" dirty="0" err="1" smtClean="0"/>
              <a:t>peice</a:t>
            </a:r>
            <a:r>
              <a:rPr lang="en-GB" sz="2000" dirty="0" smtClean="0"/>
              <a:t> of paper and split the class into two equal sections.  My group was called Montagues (which is Romeo’s family name) and the other group was called the Capulets (which is </a:t>
            </a:r>
            <a:r>
              <a:rPr lang="en-GB" sz="2000" dirty="0" err="1" smtClean="0"/>
              <a:t>Juliets</a:t>
            </a:r>
            <a:r>
              <a:rPr lang="en-GB" sz="2000" dirty="0" smtClean="0"/>
              <a:t> family name).  Do you know which one of Shakespeare’s plays I was talking about?  Yes!  I was obviously talking about the play Romeo and Juliet.  Fortunately, I was chosen to read out one of the scripts and I played Benvolio who is a kind and caring man who only wants peace in life.  Over all I would rate the day as 10 out of 10 because I learnt so many new and amazing facts.  Also, from great experience of being in the Globe </a:t>
            </a:r>
            <a:r>
              <a:rPr lang="en-GB" sz="2000" dirty="0" err="1" smtClean="0"/>
              <a:t>theartre</a:t>
            </a:r>
            <a:r>
              <a:rPr lang="en-GB" sz="2000" dirty="0" smtClean="0"/>
              <a:t>, I would </a:t>
            </a:r>
            <a:r>
              <a:rPr lang="en-GB" sz="2000" dirty="0" err="1" smtClean="0"/>
              <a:t>definetly</a:t>
            </a:r>
            <a:r>
              <a:rPr lang="en-GB" sz="2000" dirty="0" smtClean="0"/>
              <a:t> like to come and watch a play there!  Would you like to visit the Globe </a:t>
            </a:r>
            <a:r>
              <a:rPr lang="en-GB" sz="2000" dirty="0" err="1" smtClean="0"/>
              <a:t>theartre</a:t>
            </a:r>
            <a:r>
              <a:rPr lang="en-GB" sz="2000" dirty="0" smtClean="0"/>
              <a:t>?  </a:t>
            </a:r>
            <a:endParaRPr lang="en-GB" sz="2000" dirty="0"/>
          </a:p>
        </p:txBody>
      </p:sp>
    </p:spTree>
    <p:extLst>
      <p:ext uri="{BB962C8B-B14F-4D97-AF65-F5344CB8AC3E}">
        <p14:creationId xmlns:p14="http://schemas.microsoft.com/office/powerpoint/2010/main" val="2809543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0728"/>
            <a:ext cx="7992888" cy="3477875"/>
          </a:xfrm>
          <a:prstGeom prst="rect">
            <a:avLst/>
          </a:prstGeom>
          <a:noFill/>
        </p:spPr>
        <p:txBody>
          <a:bodyPr wrap="square" rtlCol="0">
            <a:spAutoFit/>
          </a:bodyPr>
          <a:lstStyle/>
          <a:p>
            <a:r>
              <a:rPr lang="en-GB" sz="2000" dirty="0" smtClean="0"/>
              <a:t>Just after we had finished our lunch, we took an interesting stroll through London.  Whilst we were walking I came across a dirty skeleton in a cage in public view (this was because Clink Prison is the oldest prison in London)!  In my opinion, it was really unexpected and shocking to see such a horrifying object in a local busy street.  Not only did we get to see Clink Prison, but year 5 and 6 were also lucky to view the Golden Hinde which is a boat that is 31m on deck.  Surprisingly, I didn’t know anything about this so one of my lovely teachers (Mrs. XXX) asked us all to find out some facts at the weekend.  </a:t>
            </a:r>
          </a:p>
          <a:p>
            <a:endParaRPr lang="en-GB" sz="2000" dirty="0"/>
          </a:p>
          <a:p>
            <a:r>
              <a:rPr lang="en-GB" sz="2000" dirty="0" smtClean="0"/>
              <a:t>I can’t believe the amount of fun I’ve had discovering so many interesting facts and co-operating together when acting.  </a:t>
            </a:r>
            <a:endParaRPr lang="en-GB" sz="2000" dirty="0"/>
          </a:p>
        </p:txBody>
      </p:sp>
    </p:spTree>
    <p:extLst>
      <p:ext uri="{BB962C8B-B14F-4D97-AF65-F5344CB8AC3E}">
        <p14:creationId xmlns:p14="http://schemas.microsoft.com/office/powerpoint/2010/main" val="2827155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76672"/>
            <a:ext cx="7488832" cy="1077218"/>
          </a:xfrm>
          <a:prstGeom prst="rect">
            <a:avLst/>
          </a:prstGeom>
          <a:noFill/>
        </p:spPr>
        <p:txBody>
          <a:bodyPr wrap="square" rtlCol="0">
            <a:spAutoFit/>
          </a:bodyPr>
          <a:lstStyle/>
          <a:p>
            <a:r>
              <a:rPr lang="en-GB" sz="3200" dirty="0" smtClean="0">
                <a:latin typeface="Comic Sans MS" panose="030F0702030302020204" pitchFamily="66" charset="0"/>
              </a:rPr>
              <a:t>What makes this piece of writing the ‘expected standard’?  </a:t>
            </a:r>
            <a:endParaRPr lang="en-GB" sz="3200" dirty="0">
              <a:latin typeface="Comic Sans MS" panose="030F0702030302020204" pitchFamily="66" charset="0"/>
            </a:endParaRPr>
          </a:p>
        </p:txBody>
      </p:sp>
      <p:sp>
        <p:nvSpPr>
          <p:cNvPr id="3" name="TextBox 2"/>
          <p:cNvSpPr txBox="1"/>
          <p:nvPr/>
        </p:nvSpPr>
        <p:spPr>
          <a:xfrm>
            <a:off x="611560" y="1988840"/>
            <a:ext cx="7776864" cy="4524315"/>
          </a:xfrm>
          <a:prstGeom prst="rect">
            <a:avLst/>
          </a:prstGeom>
          <a:noFill/>
        </p:spPr>
        <p:txBody>
          <a:bodyPr wrap="square" rtlCol="0">
            <a:spAutoFit/>
          </a:bodyPr>
          <a:lstStyle/>
          <a:p>
            <a:r>
              <a:rPr lang="en-GB" dirty="0" smtClean="0">
                <a:latin typeface="Comic Sans MS" panose="030F0702030302020204" pitchFamily="66" charset="0"/>
              </a:rPr>
              <a:t>COMPOSITION:</a:t>
            </a:r>
          </a:p>
          <a:p>
            <a:pPr marL="285750" indent="-285750">
              <a:buFont typeface="Arial" panose="020B0604020202020204" pitchFamily="34" charset="0"/>
              <a:buChar char="•"/>
            </a:pPr>
            <a:r>
              <a:rPr lang="en-GB" dirty="0" smtClean="0">
                <a:latin typeface="Comic Sans MS" panose="030F0702030302020204" pitchFamily="66" charset="0"/>
              </a:rPr>
              <a:t>This informal account of a school outing interweaves specific memories of the day with factual information and comments from the writer that show a good awareness of the reader.  </a:t>
            </a:r>
          </a:p>
          <a:p>
            <a:pPr marL="285750" indent="-285750">
              <a:buFont typeface="Arial" panose="020B0604020202020204" pitchFamily="34" charset="0"/>
              <a:buChar char="•"/>
            </a:pPr>
            <a:r>
              <a:rPr lang="en-GB" dirty="0" smtClean="0">
                <a:latin typeface="Comic Sans MS" panose="030F0702030302020204" pitchFamily="66" charset="0"/>
              </a:rPr>
              <a:t>Following a brief introduction, a series of chronologically-organised paragraphs details selected activities.  </a:t>
            </a:r>
          </a:p>
          <a:p>
            <a:pPr marL="285750" indent="-285750">
              <a:buFont typeface="Arial" panose="020B0604020202020204" pitchFamily="34" charset="0"/>
              <a:buChar char="•"/>
            </a:pPr>
            <a:r>
              <a:rPr lang="en-GB" dirty="0" smtClean="0">
                <a:latin typeface="Comic Sans MS" panose="030F0702030302020204" pitchFamily="66" charset="0"/>
              </a:rPr>
              <a:t>The pupil communicates a sense of enthusiasm, sharing comment and opinion through apt choices of vocabulary and informal structures which enable the reader to share in the experiences of the day.  </a:t>
            </a:r>
          </a:p>
          <a:p>
            <a:pPr marL="285750" indent="-285750">
              <a:buFont typeface="Arial" panose="020B0604020202020204" pitchFamily="34" charset="0"/>
              <a:buChar char="•"/>
            </a:pPr>
            <a:r>
              <a:rPr lang="en-GB" dirty="0" smtClean="0">
                <a:latin typeface="Comic Sans MS" panose="030F0702030302020204" pitchFamily="66" charset="0"/>
              </a:rPr>
              <a:t>A range of cohesive devices are used effectively and correctly, including adverbials to establish time frames , repetition for emphasis  and pronouns.</a:t>
            </a:r>
          </a:p>
          <a:p>
            <a:pPr marL="285750" indent="-285750">
              <a:buFont typeface="Arial" panose="020B0604020202020204" pitchFamily="34" charset="0"/>
              <a:buChar char="•"/>
            </a:pPr>
            <a:r>
              <a:rPr lang="en-GB" dirty="0" smtClean="0">
                <a:latin typeface="Comic Sans MS" panose="030F0702030302020204" pitchFamily="66" charset="0"/>
              </a:rPr>
              <a:t>Use of a question to draw in the reader.  </a:t>
            </a:r>
          </a:p>
          <a:p>
            <a:pPr marL="285750" indent="-285750">
              <a:buFont typeface="Arial" panose="020B0604020202020204" pitchFamily="34" charset="0"/>
              <a:buChar char="•"/>
            </a:pPr>
            <a:r>
              <a:rPr lang="en-GB" dirty="0" smtClean="0">
                <a:latin typeface="Comic Sans MS" panose="030F0702030302020204" pitchFamily="66" charset="0"/>
              </a:rPr>
              <a:t>The conclusion draws together the themes effectively: that it was both fun and full of facts.  This helps to establish further a sense of cohesion across the piece.    </a:t>
            </a:r>
            <a:endParaRPr lang="en-GB" dirty="0">
              <a:latin typeface="Comic Sans MS" panose="030F0702030302020204" pitchFamily="66" charset="0"/>
            </a:endParaRPr>
          </a:p>
        </p:txBody>
      </p:sp>
    </p:spTree>
    <p:extLst>
      <p:ext uri="{BB962C8B-B14F-4D97-AF65-F5344CB8AC3E}">
        <p14:creationId xmlns:p14="http://schemas.microsoft.com/office/powerpoint/2010/main" val="283190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284</TotalTime>
  <Words>2717</Words>
  <Application>Microsoft Office PowerPoint</Application>
  <PresentationFormat>On-screen Show (4:3)</PresentationFormat>
  <Paragraphs>255</Paragraphs>
  <Slides>39</Slides>
  <Notes>14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dc:creator>
  <cp:lastModifiedBy>Rebecca</cp:lastModifiedBy>
  <cp:revision>34</cp:revision>
  <dcterms:created xsi:type="dcterms:W3CDTF">2019-01-31T13:24:43Z</dcterms:created>
  <dcterms:modified xsi:type="dcterms:W3CDTF">2019-04-03T05:54:12Z</dcterms:modified>
</cp:coreProperties>
</file>