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30"/>
  </p:notesMasterIdLst>
  <p:sldIdLst>
    <p:sldId id="256" r:id="rId5"/>
    <p:sldId id="276" r:id="rId6"/>
    <p:sldId id="277" r:id="rId7"/>
    <p:sldId id="280" r:id="rId8"/>
    <p:sldId id="257" r:id="rId9"/>
    <p:sldId id="258" r:id="rId10"/>
    <p:sldId id="259" r:id="rId11"/>
    <p:sldId id="279" r:id="rId12"/>
    <p:sldId id="260" r:id="rId13"/>
    <p:sldId id="261" r:id="rId14"/>
    <p:sldId id="262" r:id="rId15"/>
    <p:sldId id="263" r:id="rId16"/>
    <p:sldId id="264" r:id="rId17"/>
    <p:sldId id="267" r:id="rId18"/>
    <p:sldId id="268" r:id="rId19"/>
    <p:sldId id="265" r:id="rId20"/>
    <p:sldId id="266" r:id="rId21"/>
    <p:sldId id="270" r:id="rId22"/>
    <p:sldId id="271" r:id="rId23"/>
    <p:sldId id="272" r:id="rId24"/>
    <p:sldId id="273" r:id="rId25"/>
    <p:sldId id="274" r:id="rId26"/>
    <p:sldId id="275" r:id="rId27"/>
    <p:sldId id="269" r:id="rId28"/>
    <p:sldId id="282" r:id="rId29"/>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508" autoAdjust="0"/>
  </p:normalViewPr>
  <p:slideViewPr>
    <p:cSldViewPr>
      <p:cViewPr varScale="1">
        <p:scale>
          <a:sx n="58" d="100"/>
          <a:sy n="58" d="100"/>
        </p:scale>
        <p:origin x="1104" y="72"/>
      </p:cViewPr>
      <p:guideLst>
        <p:guide orient="horz" pos="2160"/>
        <p:guide pos="2880"/>
      </p:guideLst>
    </p:cSldViewPr>
  </p:slideViewPr>
  <p:outlineViewPr>
    <p:cViewPr>
      <p:scale>
        <a:sx n="33" d="100"/>
        <a:sy n="33" d="100"/>
      </p:scale>
      <p:origin x="0" y="-1909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99794D24-D2AD-419E-A574-F9C72DF4E9E7}" type="datetimeFigureOut">
              <a:rPr lang="en-GB" smtClean="0"/>
              <a:t>02/04/2019</a:t>
            </a:fld>
            <a:endParaRPr lang="en-GB"/>
          </a:p>
        </p:txBody>
      </p:sp>
      <p:sp>
        <p:nvSpPr>
          <p:cNvPr id="4" name="Slide Image Placeholder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470C308C-2A30-4893-9CD0-1DCCFA0AC60D}" type="slidenum">
              <a:rPr lang="en-GB" smtClean="0"/>
              <a:t>‹#›</a:t>
            </a:fld>
            <a:endParaRPr lang="en-GB"/>
          </a:p>
        </p:txBody>
      </p:sp>
    </p:spTree>
    <p:extLst>
      <p:ext uri="{BB962C8B-B14F-4D97-AF65-F5344CB8AC3E}">
        <p14:creationId xmlns:p14="http://schemas.microsoft.com/office/powerpoint/2010/main" val="241125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 etc.  We’ll be looking this evening at the learning that takes place as your child leaves</a:t>
            </a:r>
            <a:r>
              <a:rPr lang="en-GB" baseline="0" dirty="0" smtClean="0"/>
              <a:t> the Foundation Stage and moves into Years 1 and 2, what they expectations are at the end of KS1 and how you can help to support them on this important stage of their journey.</a:t>
            </a:r>
            <a:endParaRPr lang="en-GB" dirty="0"/>
          </a:p>
        </p:txBody>
      </p:sp>
      <p:sp>
        <p:nvSpPr>
          <p:cNvPr id="4" name="Slide Number Placeholder 3"/>
          <p:cNvSpPr>
            <a:spLocks noGrp="1"/>
          </p:cNvSpPr>
          <p:nvPr>
            <p:ph type="sldNum" sz="quarter" idx="10"/>
          </p:nvPr>
        </p:nvSpPr>
        <p:spPr/>
        <p:txBody>
          <a:bodyPr/>
          <a:lstStyle/>
          <a:p>
            <a:fld id="{470C308C-2A30-4893-9CD0-1DCCFA0AC60D}" type="slidenum">
              <a:rPr lang="en-GB" smtClean="0"/>
              <a:t>1</a:t>
            </a:fld>
            <a:endParaRPr lang="en-GB"/>
          </a:p>
        </p:txBody>
      </p:sp>
    </p:spTree>
    <p:extLst>
      <p:ext uri="{BB962C8B-B14F-4D97-AF65-F5344CB8AC3E}">
        <p14:creationId xmlns:p14="http://schemas.microsoft.com/office/powerpoint/2010/main" val="2153496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looking in more detail at the number work</a:t>
            </a:r>
            <a:r>
              <a:rPr lang="en-GB" baseline="0" dirty="0" smtClean="0"/>
              <a:t> your child will be doing…</a:t>
            </a:r>
          </a:p>
          <a:p>
            <a:r>
              <a:rPr lang="en-GB" baseline="0" dirty="0" smtClean="0"/>
              <a:t>Children are expected to be confident in working with numbers to at least 20 by the end of Y2 – not just counting to 20, but adding, subtracting x an dividing numbers up to 20.</a:t>
            </a:r>
            <a:endParaRPr lang="en-GB" dirty="0"/>
          </a:p>
        </p:txBody>
      </p:sp>
      <p:sp>
        <p:nvSpPr>
          <p:cNvPr id="4" name="Slide Number Placeholder 3"/>
          <p:cNvSpPr>
            <a:spLocks noGrp="1"/>
          </p:cNvSpPr>
          <p:nvPr>
            <p:ph type="sldNum" sz="quarter" idx="10"/>
          </p:nvPr>
        </p:nvSpPr>
        <p:spPr/>
        <p:txBody>
          <a:bodyPr/>
          <a:lstStyle/>
          <a:p>
            <a:fld id="{470C308C-2A30-4893-9CD0-1DCCFA0AC60D}" type="slidenum">
              <a:rPr lang="en-GB" smtClean="0"/>
              <a:t>10</a:t>
            </a:fld>
            <a:endParaRPr lang="en-GB"/>
          </a:p>
        </p:txBody>
      </p:sp>
    </p:spTree>
    <p:extLst>
      <p:ext uri="{BB962C8B-B14F-4D97-AF65-F5344CB8AC3E}">
        <p14:creationId xmlns:p14="http://schemas.microsoft.com/office/powerpoint/2010/main" val="1240203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While we’re looking at + and -, we can explore the concept of commutativity.  Unless</a:t>
            </a:r>
            <a:r>
              <a:rPr lang="en-GB" baseline="0" dirty="0" smtClean="0"/>
              <a:t> you’re a maths whizz, you might not have heard of it, but you use it every day!</a:t>
            </a:r>
            <a:endParaRPr lang="en-GB" dirty="0"/>
          </a:p>
        </p:txBody>
      </p:sp>
      <p:sp>
        <p:nvSpPr>
          <p:cNvPr id="4" name="Slide Number Placeholder 3"/>
          <p:cNvSpPr>
            <a:spLocks noGrp="1"/>
          </p:cNvSpPr>
          <p:nvPr>
            <p:ph type="sldNum" sz="quarter" idx="10"/>
          </p:nvPr>
        </p:nvSpPr>
        <p:spPr/>
        <p:txBody>
          <a:bodyPr/>
          <a:lstStyle/>
          <a:p>
            <a:fld id="{470C308C-2A30-4893-9CD0-1DCCFA0AC60D}" type="slidenum">
              <a:rPr lang="en-GB" smtClean="0"/>
              <a:t>11</a:t>
            </a:fld>
            <a:endParaRPr lang="en-GB"/>
          </a:p>
        </p:txBody>
      </p:sp>
    </p:spTree>
    <p:extLst>
      <p:ext uri="{BB962C8B-B14F-4D97-AF65-F5344CB8AC3E}">
        <p14:creationId xmlns:p14="http://schemas.microsoft.com/office/powerpoint/2010/main" val="2781658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Partitioning is an</a:t>
            </a:r>
            <a:r>
              <a:rPr lang="en-GB" baseline="0" dirty="0" smtClean="0"/>
              <a:t> other odd maths word that your child might use in connection with + and -.</a:t>
            </a:r>
            <a:endParaRPr lang="en-GB" dirty="0"/>
          </a:p>
        </p:txBody>
      </p:sp>
      <p:sp>
        <p:nvSpPr>
          <p:cNvPr id="4" name="Slide Number Placeholder 3"/>
          <p:cNvSpPr>
            <a:spLocks noGrp="1"/>
          </p:cNvSpPr>
          <p:nvPr>
            <p:ph type="sldNum" sz="quarter" idx="10"/>
          </p:nvPr>
        </p:nvSpPr>
        <p:spPr/>
        <p:txBody>
          <a:bodyPr/>
          <a:lstStyle/>
          <a:p>
            <a:fld id="{470C308C-2A30-4893-9CD0-1DCCFA0AC60D}" type="slidenum">
              <a:rPr lang="en-GB" smtClean="0"/>
              <a:t>12</a:t>
            </a:fld>
            <a:endParaRPr lang="en-GB"/>
          </a:p>
        </p:txBody>
      </p:sp>
    </p:spTree>
    <p:extLst>
      <p:ext uri="{BB962C8B-B14F-4D97-AF65-F5344CB8AC3E}">
        <p14:creationId xmlns:p14="http://schemas.microsoft.com/office/powerpoint/2010/main" val="2937528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a:t>
            </a:r>
            <a:r>
              <a:rPr lang="en-GB" baseline="0" dirty="0" smtClean="0"/>
              <a:t> fabulous for + and -, in fact I use them in Y5 and 6 too.  Easy to draw and to visualise.</a:t>
            </a:r>
            <a:endParaRPr lang="en-GB" dirty="0"/>
          </a:p>
        </p:txBody>
      </p:sp>
      <p:sp>
        <p:nvSpPr>
          <p:cNvPr id="4" name="Slide Number Placeholder 3"/>
          <p:cNvSpPr>
            <a:spLocks noGrp="1"/>
          </p:cNvSpPr>
          <p:nvPr>
            <p:ph type="sldNum" sz="quarter" idx="10"/>
          </p:nvPr>
        </p:nvSpPr>
        <p:spPr/>
        <p:txBody>
          <a:bodyPr/>
          <a:lstStyle/>
          <a:p>
            <a:fld id="{470C308C-2A30-4893-9CD0-1DCCFA0AC60D}" type="slidenum">
              <a:rPr lang="en-GB" smtClean="0"/>
              <a:t>13</a:t>
            </a:fld>
            <a:endParaRPr lang="en-GB"/>
          </a:p>
        </p:txBody>
      </p:sp>
    </p:spTree>
    <p:extLst>
      <p:ext uri="{BB962C8B-B14F-4D97-AF65-F5344CB8AC3E}">
        <p14:creationId xmlns:p14="http://schemas.microsoft.com/office/powerpoint/2010/main" val="3331897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Have a look at bead strings</a:t>
            </a:r>
            <a:endParaRPr lang="en-GB" dirty="0"/>
          </a:p>
        </p:txBody>
      </p:sp>
      <p:sp>
        <p:nvSpPr>
          <p:cNvPr id="4" name="Slide Number Placeholder 3"/>
          <p:cNvSpPr>
            <a:spLocks noGrp="1"/>
          </p:cNvSpPr>
          <p:nvPr>
            <p:ph type="sldNum" sz="quarter" idx="10"/>
          </p:nvPr>
        </p:nvSpPr>
        <p:spPr/>
        <p:txBody>
          <a:bodyPr/>
          <a:lstStyle/>
          <a:p>
            <a:fld id="{470C308C-2A30-4893-9CD0-1DCCFA0AC60D}" type="slidenum">
              <a:rPr lang="en-GB" smtClean="0"/>
              <a:t>14</a:t>
            </a:fld>
            <a:endParaRPr lang="en-GB"/>
          </a:p>
        </p:txBody>
      </p:sp>
    </p:spTree>
    <p:extLst>
      <p:ext uri="{BB962C8B-B14F-4D97-AF65-F5344CB8AC3E}">
        <p14:creationId xmlns:p14="http://schemas.microsoft.com/office/powerpoint/2010/main" val="1177449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Another shout out for number lines.  This is a great method to help your child with mental calculations.</a:t>
            </a:r>
            <a:endParaRPr lang="en-GB" dirty="0"/>
          </a:p>
        </p:txBody>
      </p:sp>
      <p:sp>
        <p:nvSpPr>
          <p:cNvPr id="4" name="Slide Number Placeholder 3"/>
          <p:cNvSpPr>
            <a:spLocks noGrp="1"/>
          </p:cNvSpPr>
          <p:nvPr>
            <p:ph type="sldNum" sz="quarter" idx="10"/>
          </p:nvPr>
        </p:nvSpPr>
        <p:spPr/>
        <p:txBody>
          <a:bodyPr/>
          <a:lstStyle/>
          <a:p>
            <a:fld id="{470C308C-2A30-4893-9CD0-1DCCFA0AC60D}" type="slidenum">
              <a:rPr lang="en-GB" smtClean="0"/>
              <a:t>15</a:t>
            </a:fld>
            <a:endParaRPr lang="en-GB"/>
          </a:p>
        </p:txBody>
      </p:sp>
    </p:spTree>
    <p:extLst>
      <p:ext uri="{BB962C8B-B14F-4D97-AF65-F5344CB8AC3E}">
        <p14:creationId xmlns:p14="http://schemas.microsoft.com/office/powerpoint/2010/main" val="1905154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look a bit old fashioned but they are great for finding patterns and really reinforce place value – add 10, go down a row</a:t>
            </a:r>
            <a:r>
              <a:rPr lang="en-GB" baseline="0" dirty="0" smtClean="0"/>
              <a:t> etc.  Also good for times tables.</a:t>
            </a:r>
            <a:endParaRPr lang="en-GB" dirty="0"/>
          </a:p>
        </p:txBody>
      </p:sp>
      <p:sp>
        <p:nvSpPr>
          <p:cNvPr id="4" name="Slide Number Placeholder 3"/>
          <p:cNvSpPr>
            <a:spLocks noGrp="1"/>
          </p:cNvSpPr>
          <p:nvPr>
            <p:ph type="sldNum" sz="quarter" idx="10"/>
          </p:nvPr>
        </p:nvSpPr>
        <p:spPr/>
        <p:txBody>
          <a:bodyPr/>
          <a:lstStyle/>
          <a:p>
            <a:fld id="{470C308C-2A30-4893-9CD0-1DCCFA0AC60D}" type="slidenum">
              <a:rPr lang="en-GB" smtClean="0"/>
              <a:t>16</a:t>
            </a:fld>
            <a:endParaRPr lang="en-GB"/>
          </a:p>
        </p:txBody>
      </p:sp>
    </p:spTree>
    <p:extLst>
      <p:ext uri="{BB962C8B-B14F-4D97-AF65-F5344CB8AC3E}">
        <p14:creationId xmlns:p14="http://schemas.microsoft.com/office/powerpoint/2010/main" val="356360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23</a:t>
            </a:r>
            <a:r>
              <a:rPr lang="en-GB" baseline="0" dirty="0" smtClean="0"/>
              <a:t> + 18</a:t>
            </a:r>
            <a:r>
              <a:rPr lang="en-GB" dirty="0" smtClean="0"/>
              <a:t>.  Take 4 rods and 11 cubes.  Make</a:t>
            </a:r>
            <a:r>
              <a:rPr lang="en-GB" baseline="0" dirty="0" smtClean="0"/>
              <a:t> the two numbers. Now combine them.  How many ones do you have?  Can we have 11 in the ones column?  What is greatest digit we can have?  What do you need to do?  We EXCHANGE 10 ones for a 10 rod.  We now have 4 tens and 1 one = 41.  In subtraction we don’t borrow as we never pay it back!</a:t>
            </a:r>
            <a:endParaRPr lang="en-GB" dirty="0"/>
          </a:p>
        </p:txBody>
      </p:sp>
      <p:sp>
        <p:nvSpPr>
          <p:cNvPr id="4" name="Slide Number Placeholder 3"/>
          <p:cNvSpPr>
            <a:spLocks noGrp="1"/>
          </p:cNvSpPr>
          <p:nvPr>
            <p:ph type="sldNum" sz="quarter" idx="10"/>
          </p:nvPr>
        </p:nvSpPr>
        <p:spPr/>
        <p:txBody>
          <a:bodyPr/>
          <a:lstStyle/>
          <a:p>
            <a:fld id="{470C308C-2A30-4893-9CD0-1DCCFA0AC60D}" type="slidenum">
              <a:rPr lang="en-GB" smtClean="0"/>
              <a:t>17</a:t>
            </a:fld>
            <a:endParaRPr lang="en-GB"/>
          </a:p>
        </p:txBody>
      </p:sp>
    </p:spTree>
    <p:extLst>
      <p:ext uri="{BB962C8B-B14F-4D97-AF65-F5344CB8AC3E}">
        <p14:creationId xmlns:p14="http://schemas.microsoft.com/office/powerpoint/2010/main" val="696241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70C308C-2A30-4893-9CD0-1DCCFA0AC60D}" type="slidenum">
              <a:rPr lang="en-GB" smtClean="0"/>
              <a:t>18</a:t>
            </a:fld>
            <a:endParaRPr lang="en-GB"/>
          </a:p>
        </p:txBody>
      </p:sp>
    </p:spTree>
    <p:extLst>
      <p:ext uri="{BB962C8B-B14F-4D97-AF65-F5344CB8AC3E}">
        <p14:creationId xmlns:p14="http://schemas.microsoft.com/office/powerpoint/2010/main" val="3463937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eventually becomes times tables</a:t>
            </a:r>
            <a:endParaRPr lang="en-GB" dirty="0"/>
          </a:p>
        </p:txBody>
      </p:sp>
      <p:sp>
        <p:nvSpPr>
          <p:cNvPr id="4" name="Slide Number Placeholder 3"/>
          <p:cNvSpPr>
            <a:spLocks noGrp="1"/>
          </p:cNvSpPr>
          <p:nvPr>
            <p:ph type="sldNum" sz="quarter" idx="10"/>
          </p:nvPr>
        </p:nvSpPr>
        <p:spPr/>
        <p:txBody>
          <a:bodyPr/>
          <a:lstStyle/>
          <a:p>
            <a:fld id="{470C308C-2A30-4893-9CD0-1DCCFA0AC60D}" type="slidenum">
              <a:rPr lang="en-GB" smtClean="0"/>
              <a:t>19</a:t>
            </a:fld>
            <a:endParaRPr lang="en-GB"/>
          </a:p>
        </p:txBody>
      </p:sp>
    </p:spTree>
    <p:extLst>
      <p:ext uri="{BB962C8B-B14F-4D97-AF65-F5344CB8AC3E}">
        <p14:creationId xmlns:p14="http://schemas.microsoft.com/office/powerpoint/2010/main" val="2335786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a:t>
            </a:r>
            <a:r>
              <a:rPr lang="en-GB" baseline="0" dirty="0" smtClean="0"/>
              <a:t> three statements are paraphrased from the NC.  Much greater emphasis on problem solving than before, supported by fluency in the basic skills: counting, number bonds, times tables and place value.  You might have heard of ‘Mastery Maths’:  we say that </a:t>
            </a:r>
            <a:r>
              <a:rPr lang="en-GB" baseline="0" dirty="0" err="1" smtClean="0"/>
              <a:t>chn</a:t>
            </a:r>
            <a:r>
              <a:rPr lang="en-GB" baseline="0" dirty="0" smtClean="0"/>
              <a:t> have mastered a concept when they can apply it to a totally new problem in an unfamiliar situation.  This is key to them being able to use their maths in skills in real life situations.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8954A-FF90-431B-89D6-E6231E5630F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857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how most </a:t>
            </a:r>
            <a:r>
              <a:rPr lang="en-GB" dirty="0" err="1" smtClean="0"/>
              <a:t>chn</a:t>
            </a:r>
            <a:r>
              <a:rPr lang="en-GB" dirty="0" smtClean="0"/>
              <a:t> initially think of x</a:t>
            </a:r>
            <a:endParaRPr lang="en-GB" dirty="0"/>
          </a:p>
        </p:txBody>
      </p:sp>
      <p:sp>
        <p:nvSpPr>
          <p:cNvPr id="4" name="Slide Number Placeholder 3"/>
          <p:cNvSpPr>
            <a:spLocks noGrp="1"/>
          </p:cNvSpPr>
          <p:nvPr>
            <p:ph type="sldNum" sz="quarter" idx="10"/>
          </p:nvPr>
        </p:nvSpPr>
        <p:spPr/>
        <p:txBody>
          <a:bodyPr/>
          <a:lstStyle/>
          <a:p>
            <a:fld id="{470C308C-2A30-4893-9CD0-1DCCFA0AC60D}" type="slidenum">
              <a:rPr lang="en-GB" smtClean="0"/>
              <a:t>20</a:t>
            </a:fld>
            <a:endParaRPr lang="en-GB"/>
          </a:p>
        </p:txBody>
      </p:sp>
    </p:spTree>
    <p:extLst>
      <p:ext uri="{BB962C8B-B14F-4D97-AF65-F5344CB8AC3E}">
        <p14:creationId xmlns:p14="http://schemas.microsoft.com/office/powerpoint/2010/main" val="1717117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introduction to fractions!  </a:t>
            </a:r>
            <a:endParaRPr lang="en-GB" dirty="0"/>
          </a:p>
        </p:txBody>
      </p:sp>
      <p:sp>
        <p:nvSpPr>
          <p:cNvPr id="4" name="Slide Number Placeholder 3"/>
          <p:cNvSpPr>
            <a:spLocks noGrp="1"/>
          </p:cNvSpPr>
          <p:nvPr>
            <p:ph type="sldNum" sz="quarter" idx="10"/>
          </p:nvPr>
        </p:nvSpPr>
        <p:spPr/>
        <p:txBody>
          <a:bodyPr/>
          <a:lstStyle/>
          <a:p>
            <a:fld id="{470C308C-2A30-4893-9CD0-1DCCFA0AC60D}" type="slidenum">
              <a:rPr lang="en-GB" smtClean="0"/>
              <a:t>21</a:t>
            </a:fld>
            <a:endParaRPr lang="en-GB"/>
          </a:p>
        </p:txBody>
      </p:sp>
    </p:spTree>
    <p:extLst>
      <p:ext uri="{BB962C8B-B14F-4D97-AF65-F5344CB8AC3E}">
        <p14:creationId xmlns:p14="http://schemas.microsoft.com/office/powerpoint/2010/main" val="2880265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Early algebra!</a:t>
            </a:r>
            <a:endParaRPr lang="en-GB" dirty="0"/>
          </a:p>
        </p:txBody>
      </p:sp>
      <p:sp>
        <p:nvSpPr>
          <p:cNvPr id="4" name="Slide Number Placeholder 3"/>
          <p:cNvSpPr>
            <a:spLocks noGrp="1"/>
          </p:cNvSpPr>
          <p:nvPr>
            <p:ph type="sldNum" sz="quarter" idx="10"/>
          </p:nvPr>
        </p:nvSpPr>
        <p:spPr/>
        <p:txBody>
          <a:bodyPr/>
          <a:lstStyle/>
          <a:p>
            <a:fld id="{470C308C-2A30-4893-9CD0-1DCCFA0AC60D}" type="slidenum">
              <a:rPr lang="en-GB" smtClean="0"/>
              <a:t>22</a:t>
            </a:fld>
            <a:endParaRPr lang="en-GB"/>
          </a:p>
        </p:txBody>
      </p:sp>
    </p:spTree>
    <p:extLst>
      <p:ext uri="{BB962C8B-B14F-4D97-AF65-F5344CB8AC3E}">
        <p14:creationId xmlns:p14="http://schemas.microsoft.com/office/powerpoint/2010/main" val="539431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Please have a look at the test papers on your tables.  Does</a:t>
            </a:r>
            <a:r>
              <a:rPr lang="en-GB" baseline="0" dirty="0" smtClean="0"/>
              <a:t> anything surprise you?  Miss Clark is here to answer any questions about the tests as she’s the expert in KS1.</a:t>
            </a:r>
            <a:endParaRPr lang="en-GB" dirty="0"/>
          </a:p>
        </p:txBody>
      </p:sp>
      <p:sp>
        <p:nvSpPr>
          <p:cNvPr id="4" name="Slide Number Placeholder 3"/>
          <p:cNvSpPr>
            <a:spLocks noGrp="1"/>
          </p:cNvSpPr>
          <p:nvPr>
            <p:ph type="sldNum" sz="quarter" idx="10"/>
          </p:nvPr>
        </p:nvSpPr>
        <p:spPr/>
        <p:txBody>
          <a:bodyPr/>
          <a:lstStyle/>
          <a:p>
            <a:fld id="{470C308C-2A30-4893-9CD0-1DCCFA0AC60D}" type="slidenum">
              <a:rPr lang="en-GB" smtClean="0"/>
              <a:t>23</a:t>
            </a:fld>
            <a:endParaRPr lang="en-GB"/>
          </a:p>
        </p:txBody>
      </p:sp>
    </p:spTree>
    <p:extLst>
      <p:ext uri="{BB962C8B-B14F-4D97-AF65-F5344CB8AC3E}">
        <p14:creationId xmlns:p14="http://schemas.microsoft.com/office/powerpoint/2010/main" val="170396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Looking towards Y3,</a:t>
            </a:r>
            <a:r>
              <a:rPr lang="en-GB" baseline="0" dirty="0" smtClean="0"/>
              <a:t> what should your child ideally be able to do and how can you support them?</a:t>
            </a:r>
            <a:endParaRPr lang="en-GB" dirty="0"/>
          </a:p>
        </p:txBody>
      </p:sp>
      <p:sp>
        <p:nvSpPr>
          <p:cNvPr id="4" name="Slide Number Placeholder 3"/>
          <p:cNvSpPr>
            <a:spLocks noGrp="1"/>
          </p:cNvSpPr>
          <p:nvPr>
            <p:ph type="sldNum" sz="quarter" idx="10"/>
          </p:nvPr>
        </p:nvSpPr>
        <p:spPr/>
        <p:txBody>
          <a:bodyPr/>
          <a:lstStyle/>
          <a:p>
            <a:fld id="{470C308C-2A30-4893-9CD0-1DCCFA0AC60D}" type="slidenum">
              <a:rPr lang="en-GB" smtClean="0"/>
              <a:t>24</a:t>
            </a:fld>
            <a:endParaRPr lang="en-GB"/>
          </a:p>
        </p:txBody>
      </p:sp>
    </p:spTree>
    <p:extLst>
      <p:ext uri="{BB962C8B-B14F-4D97-AF65-F5344CB8AC3E}">
        <p14:creationId xmlns:p14="http://schemas.microsoft.com/office/powerpoint/2010/main" val="4211115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8954A-FF90-431B-89D6-E6231E5630F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2266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Just</a:t>
            </a:r>
            <a:r>
              <a:rPr lang="en-GB" baseline="0" dirty="0" smtClean="0"/>
              <a:t> as in KS2 there are 4 main areas of maths to explore, although statistics (tally charts , diagrams and tables) is only introduced in Y2.  The majority of the year is spent working on Number, as this is by far the greatest part of the curriculum and the aspect on which all the others rest.</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8954A-FF90-431B-89D6-E6231E5630F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813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70C308C-2A30-4893-9CD0-1DCCFA0AC60D}" type="slidenum">
              <a:rPr lang="en-GB" smtClean="0"/>
              <a:t>4</a:t>
            </a:fld>
            <a:endParaRPr lang="en-GB"/>
          </a:p>
        </p:txBody>
      </p:sp>
    </p:spTree>
    <p:extLst>
      <p:ext uri="{BB962C8B-B14F-4D97-AF65-F5344CB8AC3E}">
        <p14:creationId xmlns:p14="http://schemas.microsoft.com/office/powerpoint/2010/main" val="3698745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a:t>
            </a:r>
            <a:r>
              <a:rPr lang="en-GB" baseline="0" dirty="0" smtClean="0"/>
              <a:t> a child first encounters a mathematical concept, it will be presented in a practical way, using apparatus, such as you have om your tables.</a:t>
            </a:r>
            <a:endParaRPr lang="en-GB" dirty="0"/>
          </a:p>
        </p:txBody>
      </p:sp>
      <p:sp>
        <p:nvSpPr>
          <p:cNvPr id="4" name="Slide Number Placeholder 3"/>
          <p:cNvSpPr>
            <a:spLocks noGrp="1"/>
          </p:cNvSpPr>
          <p:nvPr>
            <p:ph type="sldNum" sz="quarter" idx="10"/>
          </p:nvPr>
        </p:nvSpPr>
        <p:spPr/>
        <p:txBody>
          <a:bodyPr/>
          <a:lstStyle/>
          <a:p>
            <a:fld id="{470C308C-2A30-4893-9CD0-1DCCFA0AC60D}" type="slidenum">
              <a:rPr lang="en-GB" smtClean="0"/>
              <a:t>5</a:t>
            </a:fld>
            <a:endParaRPr lang="en-GB"/>
          </a:p>
        </p:txBody>
      </p:sp>
    </p:spTree>
    <p:extLst>
      <p:ext uri="{BB962C8B-B14F-4D97-AF65-F5344CB8AC3E}">
        <p14:creationId xmlns:p14="http://schemas.microsoft.com/office/powerpoint/2010/main" val="1600539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Over time, they start to</a:t>
            </a:r>
            <a:r>
              <a:rPr lang="en-GB" baseline="0" dirty="0" smtClean="0"/>
              <a:t> represent the apparatus as pictures.</a:t>
            </a:r>
            <a:endParaRPr lang="en-GB" dirty="0"/>
          </a:p>
        </p:txBody>
      </p:sp>
      <p:sp>
        <p:nvSpPr>
          <p:cNvPr id="4" name="Slide Number Placeholder 3"/>
          <p:cNvSpPr>
            <a:spLocks noGrp="1"/>
          </p:cNvSpPr>
          <p:nvPr>
            <p:ph type="sldNum" sz="quarter" idx="10"/>
          </p:nvPr>
        </p:nvSpPr>
        <p:spPr/>
        <p:txBody>
          <a:bodyPr/>
          <a:lstStyle/>
          <a:p>
            <a:fld id="{470C308C-2A30-4893-9CD0-1DCCFA0AC60D}" type="slidenum">
              <a:rPr lang="en-GB" smtClean="0"/>
              <a:t>6</a:t>
            </a:fld>
            <a:endParaRPr lang="en-GB"/>
          </a:p>
        </p:txBody>
      </p:sp>
    </p:spTree>
    <p:extLst>
      <p:ext uri="{BB962C8B-B14F-4D97-AF65-F5344CB8AC3E}">
        <p14:creationId xmlns:p14="http://schemas.microsoft.com/office/powerpoint/2010/main" val="998226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Children move through this progression at different rates – some need more time with apparatus than others.</a:t>
            </a:r>
            <a:r>
              <a:rPr lang="en-GB" baseline="0" dirty="0" smtClean="0"/>
              <a:t>  We are looking for a secure understanding of the concepts, so it’s important not to rush.  If you’re helping your child at home, don’t worry if they need objects to count – my own children used pieces of dry pasta (counting pasta) during KS1 and even into Y3.  If it supports their understanding, go with it.  </a:t>
            </a:r>
            <a:endParaRPr lang="en-GB" dirty="0"/>
          </a:p>
        </p:txBody>
      </p:sp>
      <p:sp>
        <p:nvSpPr>
          <p:cNvPr id="4" name="Slide Number Placeholder 3"/>
          <p:cNvSpPr>
            <a:spLocks noGrp="1"/>
          </p:cNvSpPr>
          <p:nvPr>
            <p:ph type="sldNum" sz="quarter" idx="10"/>
          </p:nvPr>
        </p:nvSpPr>
        <p:spPr/>
        <p:txBody>
          <a:bodyPr/>
          <a:lstStyle/>
          <a:p>
            <a:fld id="{470C308C-2A30-4893-9CD0-1DCCFA0AC60D}" type="slidenum">
              <a:rPr lang="en-GB" smtClean="0"/>
              <a:t>7</a:t>
            </a:fld>
            <a:endParaRPr lang="en-GB"/>
          </a:p>
        </p:txBody>
      </p:sp>
    </p:spTree>
    <p:extLst>
      <p:ext uri="{BB962C8B-B14F-4D97-AF65-F5344CB8AC3E}">
        <p14:creationId xmlns:p14="http://schemas.microsoft.com/office/powerpoint/2010/main" val="1379050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There’s no such thing as ‘typical’ maths lesson, but most will include most of</a:t>
            </a:r>
            <a:r>
              <a:rPr lang="en-GB" baseline="0" dirty="0" smtClean="0"/>
              <a:t> these activities.  Children who need extra help will be quickly identified and offered support.  Those who progress more rapidly will be challenged with problems to solve.</a:t>
            </a:r>
            <a:endParaRPr lang="en-GB" dirty="0"/>
          </a:p>
        </p:txBody>
      </p:sp>
      <p:sp>
        <p:nvSpPr>
          <p:cNvPr id="4" name="Slide Number Placeholder 3"/>
          <p:cNvSpPr>
            <a:spLocks noGrp="1"/>
          </p:cNvSpPr>
          <p:nvPr>
            <p:ph type="sldNum" sz="quarter" idx="10"/>
          </p:nvPr>
        </p:nvSpPr>
        <p:spPr/>
        <p:txBody>
          <a:bodyPr/>
          <a:lstStyle/>
          <a:p>
            <a:fld id="{470C308C-2A30-4893-9CD0-1DCCFA0AC60D}" type="slidenum">
              <a:rPr lang="en-GB" smtClean="0"/>
              <a:t>8</a:t>
            </a:fld>
            <a:endParaRPr lang="en-GB"/>
          </a:p>
        </p:txBody>
      </p:sp>
    </p:spTree>
    <p:extLst>
      <p:ext uri="{BB962C8B-B14F-4D97-AF65-F5344CB8AC3E}">
        <p14:creationId xmlns:p14="http://schemas.microsoft.com/office/powerpoint/2010/main" val="2531216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Language is vital to our learning:</a:t>
            </a:r>
            <a:r>
              <a:rPr lang="en-GB" baseline="0" dirty="0" smtClean="0"/>
              <a:t> as we reason, we ‘talk to ourselves’.  We need to give </a:t>
            </a:r>
            <a:r>
              <a:rPr lang="en-GB" baseline="0" dirty="0" err="1" smtClean="0"/>
              <a:t>chn</a:t>
            </a:r>
            <a:r>
              <a:rPr lang="en-GB" baseline="0" dirty="0" smtClean="0"/>
              <a:t> the vocabulary to express their maths.  Discussing your child’s reasoning with them is a great way to do this.  Ask them to teach you how to do something, to explain how the know an answer is right etc.</a:t>
            </a:r>
            <a:endParaRPr lang="en-GB" dirty="0"/>
          </a:p>
        </p:txBody>
      </p:sp>
      <p:sp>
        <p:nvSpPr>
          <p:cNvPr id="4" name="Slide Number Placeholder 3"/>
          <p:cNvSpPr>
            <a:spLocks noGrp="1"/>
          </p:cNvSpPr>
          <p:nvPr>
            <p:ph type="sldNum" sz="quarter" idx="10"/>
          </p:nvPr>
        </p:nvSpPr>
        <p:spPr/>
        <p:txBody>
          <a:bodyPr/>
          <a:lstStyle/>
          <a:p>
            <a:fld id="{470C308C-2A30-4893-9CD0-1DCCFA0AC60D}" type="slidenum">
              <a:rPr lang="en-GB" smtClean="0"/>
              <a:t>9</a:t>
            </a:fld>
            <a:endParaRPr lang="en-GB"/>
          </a:p>
        </p:txBody>
      </p:sp>
    </p:spTree>
    <p:extLst>
      <p:ext uri="{BB962C8B-B14F-4D97-AF65-F5344CB8AC3E}">
        <p14:creationId xmlns:p14="http://schemas.microsoft.com/office/powerpoint/2010/main" val="2173417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2CDF8D2-BA00-44C3-9CFA-6E43C0E7644A}" type="datetimeFigureOut">
              <a:rPr lang="en-GB" smtClean="0"/>
              <a:t>02/04/2019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BC3E0D-2161-411D-9E6B-D5CB0A9E967C}" type="slidenum">
              <a:rPr lang="en-GB" smtClean="0"/>
              <a:t>‹#›</a:t>
            </a:fld>
            <a:endParaRPr lang="en-GB"/>
          </a:p>
        </p:txBody>
      </p:sp>
    </p:spTree>
    <p:extLst>
      <p:ext uri="{BB962C8B-B14F-4D97-AF65-F5344CB8AC3E}">
        <p14:creationId xmlns:p14="http://schemas.microsoft.com/office/powerpoint/2010/main" val="719871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CDF8D2-BA00-44C3-9CFA-6E43C0E7644A}" type="datetimeFigureOut">
              <a:rPr lang="en-GB" smtClean="0"/>
              <a:t>02/04/2019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BC3E0D-2161-411D-9E6B-D5CB0A9E967C}" type="slidenum">
              <a:rPr lang="en-GB" smtClean="0"/>
              <a:t>‹#›</a:t>
            </a:fld>
            <a:endParaRPr lang="en-GB"/>
          </a:p>
        </p:txBody>
      </p:sp>
    </p:spTree>
    <p:extLst>
      <p:ext uri="{BB962C8B-B14F-4D97-AF65-F5344CB8AC3E}">
        <p14:creationId xmlns:p14="http://schemas.microsoft.com/office/powerpoint/2010/main" val="3762320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CDF8D2-BA00-44C3-9CFA-6E43C0E7644A}" type="datetimeFigureOut">
              <a:rPr lang="en-GB" smtClean="0"/>
              <a:t>02/04/2019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BC3E0D-2161-411D-9E6B-D5CB0A9E967C}" type="slidenum">
              <a:rPr lang="en-GB" smtClean="0"/>
              <a:t>‹#›</a:t>
            </a:fld>
            <a:endParaRPr lang="en-GB"/>
          </a:p>
        </p:txBody>
      </p:sp>
    </p:spTree>
    <p:extLst>
      <p:ext uri="{BB962C8B-B14F-4D97-AF65-F5344CB8AC3E}">
        <p14:creationId xmlns:p14="http://schemas.microsoft.com/office/powerpoint/2010/main" val="411636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685800"/>
            <a:fld id="{5B271970-5C5E-449B-9C50-584126093CC5}" type="datetimeFigureOut">
              <a:rPr lang="en-GB" smtClean="0">
                <a:solidFill>
                  <a:prstClr val="black">
                    <a:tint val="75000"/>
                  </a:prstClr>
                </a:solidFill>
              </a:rPr>
              <a:pPr defTabSz="685800"/>
              <a:t>02/04/2019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C34F86B-4B97-4E9B-A3FC-F42CD66A5AE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425048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5B271970-5C5E-449B-9C50-584126093CC5}" type="datetimeFigureOut">
              <a:rPr lang="en-GB" smtClean="0">
                <a:solidFill>
                  <a:prstClr val="black">
                    <a:tint val="75000"/>
                  </a:prstClr>
                </a:solidFill>
              </a:rPr>
              <a:pPr defTabSz="685800"/>
              <a:t>02/04/2019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C34F86B-4B97-4E9B-A3FC-F42CD66A5AE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719503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fld id="{5B271970-5C5E-449B-9C50-584126093CC5}" type="datetimeFigureOut">
              <a:rPr lang="en-GB" smtClean="0">
                <a:solidFill>
                  <a:prstClr val="black">
                    <a:tint val="75000"/>
                  </a:prstClr>
                </a:solidFill>
              </a:rPr>
              <a:pPr defTabSz="685800"/>
              <a:t>02/04/2019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C34F86B-4B97-4E9B-A3FC-F42CD66A5AE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4241226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685800"/>
            <a:fld id="{5B271970-5C5E-449B-9C50-584126093CC5}" type="datetimeFigureOut">
              <a:rPr lang="en-GB" smtClean="0">
                <a:solidFill>
                  <a:prstClr val="black">
                    <a:tint val="75000"/>
                  </a:prstClr>
                </a:solidFill>
              </a:rPr>
              <a:pPr defTabSz="685800"/>
              <a:t>02/04/2019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CC34F86B-4B97-4E9B-A3FC-F42CD66A5AE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4284312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685800"/>
            <a:fld id="{5B271970-5C5E-449B-9C50-584126093CC5}" type="datetimeFigureOut">
              <a:rPr lang="en-GB" smtClean="0">
                <a:solidFill>
                  <a:prstClr val="black">
                    <a:tint val="75000"/>
                  </a:prstClr>
                </a:solidFill>
              </a:rPr>
              <a:pPr defTabSz="685800"/>
              <a:t>02/04/2019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CC34F86B-4B97-4E9B-A3FC-F42CD66A5AE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704238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685800"/>
            <a:fld id="{5B271970-5C5E-449B-9C50-584126093CC5}" type="datetimeFigureOut">
              <a:rPr lang="en-GB" smtClean="0">
                <a:solidFill>
                  <a:prstClr val="black">
                    <a:tint val="75000"/>
                  </a:prstClr>
                </a:solidFill>
              </a:rPr>
              <a:pPr defTabSz="685800"/>
              <a:t>02/04/2019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CC34F86B-4B97-4E9B-A3FC-F42CD66A5AE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938287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5B271970-5C5E-449B-9C50-584126093CC5}" type="datetimeFigureOut">
              <a:rPr lang="en-GB" smtClean="0">
                <a:solidFill>
                  <a:prstClr val="black">
                    <a:tint val="75000"/>
                  </a:prstClr>
                </a:solidFill>
              </a:rPr>
              <a:pPr defTabSz="685800"/>
              <a:t>02/04/2019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CC34F86B-4B97-4E9B-A3FC-F42CD66A5AE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939576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5B271970-5C5E-449B-9C50-584126093CC5}" type="datetimeFigureOut">
              <a:rPr lang="en-GB" smtClean="0">
                <a:solidFill>
                  <a:prstClr val="black">
                    <a:tint val="75000"/>
                  </a:prstClr>
                </a:solidFill>
              </a:rPr>
              <a:pPr defTabSz="685800"/>
              <a:t>02/04/2019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CC34F86B-4B97-4E9B-A3FC-F42CD66A5AE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442959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CDF8D2-BA00-44C3-9CFA-6E43C0E7644A}" type="datetimeFigureOut">
              <a:rPr lang="en-GB" smtClean="0"/>
              <a:t>02/04/2019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BC3E0D-2161-411D-9E6B-D5CB0A9E967C}" type="slidenum">
              <a:rPr lang="en-GB" smtClean="0"/>
              <a:t>‹#›</a:t>
            </a:fld>
            <a:endParaRPr lang="en-GB"/>
          </a:p>
        </p:txBody>
      </p:sp>
    </p:spTree>
    <p:extLst>
      <p:ext uri="{BB962C8B-B14F-4D97-AF65-F5344CB8AC3E}">
        <p14:creationId xmlns:p14="http://schemas.microsoft.com/office/powerpoint/2010/main" val="2350881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5B271970-5C5E-449B-9C50-584126093CC5}" type="datetimeFigureOut">
              <a:rPr lang="en-GB" smtClean="0">
                <a:solidFill>
                  <a:prstClr val="black">
                    <a:tint val="75000"/>
                  </a:prstClr>
                </a:solidFill>
              </a:rPr>
              <a:pPr defTabSz="685800"/>
              <a:t>02/04/2019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CC34F86B-4B97-4E9B-A3FC-F42CD66A5AE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40813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5B271970-5C5E-449B-9C50-584126093CC5}" type="datetimeFigureOut">
              <a:rPr lang="en-GB" smtClean="0">
                <a:solidFill>
                  <a:prstClr val="black">
                    <a:tint val="75000"/>
                  </a:prstClr>
                </a:solidFill>
              </a:rPr>
              <a:pPr defTabSz="685800"/>
              <a:t>02/04/2019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C34F86B-4B97-4E9B-A3FC-F42CD66A5AE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840718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5B271970-5C5E-449B-9C50-584126093CC5}" type="datetimeFigureOut">
              <a:rPr lang="en-GB" smtClean="0">
                <a:solidFill>
                  <a:prstClr val="black">
                    <a:tint val="75000"/>
                  </a:prstClr>
                </a:solidFill>
              </a:rPr>
              <a:pPr defTabSz="685800"/>
              <a:t>02/04/2019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C34F86B-4B97-4E9B-A3FC-F42CD66A5AE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685581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685800"/>
            <a:fld id="{5B271970-5C5E-449B-9C50-584126093CC5}" type="datetimeFigureOut">
              <a:rPr lang="en-GB" smtClean="0">
                <a:solidFill>
                  <a:prstClr val="black">
                    <a:tint val="75000"/>
                  </a:prstClr>
                </a:solidFill>
              </a:rPr>
              <a:pPr defTabSz="685800"/>
              <a:t>02/04/2019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C34F86B-4B97-4E9B-A3FC-F42CD66A5AE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937430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5B271970-5C5E-449B-9C50-584126093CC5}" type="datetimeFigureOut">
              <a:rPr lang="en-GB" smtClean="0">
                <a:solidFill>
                  <a:prstClr val="black">
                    <a:tint val="75000"/>
                  </a:prstClr>
                </a:solidFill>
              </a:rPr>
              <a:pPr defTabSz="685800"/>
              <a:t>02/04/2019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C34F86B-4B97-4E9B-A3FC-F42CD66A5AE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4984833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fld id="{5B271970-5C5E-449B-9C50-584126093CC5}" type="datetimeFigureOut">
              <a:rPr lang="en-GB" smtClean="0">
                <a:solidFill>
                  <a:prstClr val="black">
                    <a:tint val="75000"/>
                  </a:prstClr>
                </a:solidFill>
              </a:rPr>
              <a:pPr defTabSz="685800"/>
              <a:t>02/04/2019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C34F86B-4B97-4E9B-A3FC-F42CD66A5AE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641706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685800"/>
            <a:fld id="{5B271970-5C5E-449B-9C50-584126093CC5}" type="datetimeFigureOut">
              <a:rPr lang="en-GB" smtClean="0">
                <a:solidFill>
                  <a:prstClr val="black">
                    <a:tint val="75000"/>
                  </a:prstClr>
                </a:solidFill>
              </a:rPr>
              <a:pPr defTabSz="685800"/>
              <a:t>02/04/2019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CC34F86B-4B97-4E9B-A3FC-F42CD66A5AE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8720195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685800"/>
            <a:fld id="{5B271970-5C5E-449B-9C50-584126093CC5}" type="datetimeFigureOut">
              <a:rPr lang="en-GB" smtClean="0">
                <a:solidFill>
                  <a:prstClr val="black">
                    <a:tint val="75000"/>
                  </a:prstClr>
                </a:solidFill>
              </a:rPr>
              <a:pPr defTabSz="685800"/>
              <a:t>02/04/2019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CC34F86B-4B97-4E9B-A3FC-F42CD66A5AE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331078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685800"/>
            <a:fld id="{5B271970-5C5E-449B-9C50-584126093CC5}" type="datetimeFigureOut">
              <a:rPr lang="en-GB" smtClean="0">
                <a:solidFill>
                  <a:prstClr val="black">
                    <a:tint val="75000"/>
                  </a:prstClr>
                </a:solidFill>
              </a:rPr>
              <a:pPr defTabSz="685800"/>
              <a:t>02/04/2019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CC34F86B-4B97-4E9B-A3FC-F42CD66A5AE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903658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5B271970-5C5E-449B-9C50-584126093CC5}" type="datetimeFigureOut">
              <a:rPr lang="en-GB" smtClean="0">
                <a:solidFill>
                  <a:prstClr val="black">
                    <a:tint val="75000"/>
                  </a:prstClr>
                </a:solidFill>
              </a:rPr>
              <a:pPr defTabSz="685800"/>
              <a:t>02/04/2019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CC34F86B-4B97-4E9B-A3FC-F42CD66A5AE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938075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CDF8D2-BA00-44C3-9CFA-6E43C0E7644A}" type="datetimeFigureOut">
              <a:rPr lang="en-GB" smtClean="0"/>
              <a:t>02/04/2019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BC3E0D-2161-411D-9E6B-D5CB0A9E967C}" type="slidenum">
              <a:rPr lang="en-GB" smtClean="0"/>
              <a:t>‹#›</a:t>
            </a:fld>
            <a:endParaRPr lang="en-GB"/>
          </a:p>
        </p:txBody>
      </p:sp>
    </p:spTree>
    <p:extLst>
      <p:ext uri="{BB962C8B-B14F-4D97-AF65-F5344CB8AC3E}">
        <p14:creationId xmlns:p14="http://schemas.microsoft.com/office/powerpoint/2010/main" val="38726962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5B271970-5C5E-449B-9C50-584126093CC5}" type="datetimeFigureOut">
              <a:rPr lang="en-GB" smtClean="0">
                <a:solidFill>
                  <a:prstClr val="black">
                    <a:tint val="75000"/>
                  </a:prstClr>
                </a:solidFill>
              </a:rPr>
              <a:pPr defTabSz="685800"/>
              <a:t>02/04/2019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CC34F86B-4B97-4E9B-A3FC-F42CD66A5AE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4582009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5B271970-5C5E-449B-9C50-584126093CC5}" type="datetimeFigureOut">
              <a:rPr lang="en-GB" smtClean="0">
                <a:solidFill>
                  <a:prstClr val="black">
                    <a:tint val="75000"/>
                  </a:prstClr>
                </a:solidFill>
              </a:rPr>
              <a:pPr defTabSz="685800"/>
              <a:t>02/04/2019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CC34F86B-4B97-4E9B-A3FC-F42CD66A5AE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9526799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5B271970-5C5E-449B-9C50-584126093CC5}" type="datetimeFigureOut">
              <a:rPr lang="en-GB" smtClean="0">
                <a:solidFill>
                  <a:prstClr val="black">
                    <a:tint val="75000"/>
                  </a:prstClr>
                </a:solidFill>
              </a:rPr>
              <a:pPr defTabSz="685800"/>
              <a:t>02/04/2019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C34F86B-4B97-4E9B-A3FC-F42CD66A5AE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8277398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5B271970-5C5E-449B-9C50-584126093CC5}" type="datetimeFigureOut">
              <a:rPr lang="en-GB" smtClean="0">
                <a:solidFill>
                  <a:prstClr val="black">
                    <a:tint val="75000"/>
                  </a:prstClr>
                </a:solidFill>
              </a:rPr>
              <a:pPr defTabSz="685800"/>
              <a:t>02/04/2019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C34F86B-4B97-4E9B-A3FC-F42CD66A5AE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668801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685800"/>
            <a:fld id="{5B271970-5C5E-449B-9C50-584126093CC5}" type="datetimeFigureOut">
              <a:rPr lang="en-GB" smtClean="0">
                <a:solidFill>
                  <a:prstClr val="black">
                    <a:tint val="75000"/>
                  </a:prstClr>
                </a:solidFill>
              </a:rPr>
              <a:pPr defTabSz="685800"/>
              <a:t>02/04/2019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C34F86B-4B97-4E9B-A3FC-F42CD66A5AE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6658118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5B271970-5C5E-449B-9C50-584126093CC5}" type="datetimeFigureOut">
              <a:rPr lang="en-GB" smtClean="0">
                <a:solidFill>
                  <a:prstClr val="black">
                    <a:tint val="75000"/>
                  </a:prstClr>
                </a:solidFill>
              </a:rPr>
              <a:pPr defTabSz="685800"/>
              <a:t>02/04/2019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C34F86B-4B97-4E9B-A3FC-F42CD66A5AE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916615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fld id="{5B271970-5C5E-449B-9C50-584126093CC5}" type="datetimeFigureOut">
              <a:rPr lang="en-GB" smtClean="0">
                <a:solidFill>
                  <a:prstClr val="black">
                    <a:tint val="75000"/>
                  </a:prstClr>
                </a:solidFill>
              </a:rPr>
              <a:pPr defTabSz="685800"/>
              <a:t>02/04/2019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C34F86B-4B97-4E9B-A3FC-F42CD66A5AE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5446201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685800"/>
            <a:fld id="{5B271970-5C5E-449B-9C50-584126093CC5}" type="datetimeFigureOut">
              <a:rPr lang="en-GB" smtClean="0">
                <a:solidFill>
                  <a:prstClr val="black">
                    <a:tint val="75000"/>
                  </a:prstClr>
                </a:solidFill>
              </a:rPr>
              <a:pPr defTabSz="685800"/>
              <a:t>02/04/2019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CC34F86B-4B97-4E9B-A3FC-F42CD66A5AE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8050593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685800"/>
            <a:fld id="{5B271970-5C5E-449B-9C50-584126093CC5}" type="datetimeFigureOut">
              <a:rPr lang="en-GB" smtClean="0">
                <a:solidFill>
                  <a:prstClr val="black">
                    <a:tint val="75000"/>
                  </a:prstClr>
                </a:solidFill>
              </a:rPr>
              <a:pPr defTabSz="685800"/>
              <a:t>02/04/2019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CC34F86B-4B97-4E9B-A3FC-F42CD66A5AE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6633484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685800"/>
            <a:fld id="{5B271970-5C5E-449B-9C50-584126093CC5}" type="datetimeFigureOut">
              <a:rPr lang="en-GB" smtClean="0">
                <a:solidFill>
                  <a:prstClr val="black">
                    <a:tint val="75000"/>
                  </a:prstClr>
                </a:solidFill>
              </a:rPr>
              <a:pPr defTabSz="685800"/>
              <a:t>02/04/2019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CC34F86B-4B97-4E9B-A3FC-F42CD66A5AE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757592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2CDF8D2-BA00-44C3-9CFA-6E43C0E7644A}" type="datetimeFigureOut">
              <a:rPr lang="en-GB" smtClean="0"/>
              <a:t>02/04/2019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BC3E0D-2161-411D-9E6B-D5CB0A9E967C}" type="slidenum">
              <a:rPr lang="en-GB" smtClean="0"/>
              <a:t>‹#›</a:t>
            </a:fld>
            <a:endParaRPr lang="en-GB"/>
          </a:p>
        </p:txBody>
      </p:sp>
    </p:spTree>
    <p:extLst>
      <p:ext uri="{BB962C8B-B14F-4D97-AF65-F5344CB8AC3E}">
        <p14:creationId xmlns:p14="http://schemas.microsoft.com/office/powerpoint/2010/main" val="274260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5B271970-5C5E-449B-9C50-584126093CC5}" type="datetimeFigureOut">
              <a:rPr lang="en-GB" smtClean="0">
                <a:solidFill>
                  <a:prstClr val="black">
                    <a:tint val="75000"/>
                  </a:prstClr>
                </a:solidFill>
              </a:rPr>
              <a:pPr defTabSz="685800"/>
              <a:t>02/04/2019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CC34F86B-4B97-4E9B-A3FC-F42CD66A5AE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4484379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5B271970-5C5E-449B-9C50-584126093CC5}" type="datetimeFigureOut">
              <a:rPr lang="en-GB" smtClean="0">
                <a:solidFill>
                  <a:prstClr val="black">
                    <a:tint val="75000"/>
                  </a:prstClr>
                </a:solidFill>
              </a:rPr>
              <a:pPr defTabSz="685800"/>
              <a:t>02/04/2019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CC34F86B-4B97-4E9B-A3FC-F42CD66A5AE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3413950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5B271970-5C5E-449B-9C50-584126093CC5}" type="datetimeFigureOut">
              <a:rPr lang="en-GB" smtClean="0">
                <a:solidFill>
                  <a:prstClr val="black">
                    <a:tint val="75000"/>
                  </a:prstClr>
                </a:solidFill>
              </a:rPr>
              <a:pPr defTabSz="685800"/>
              <a:t>02/04/2019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CC34F86B-4B97-4E9B-A3FC-F42CD66A5AE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2056494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5B271970-5C5E-449B-9C50-584126093CC5}" type="datetimeFigureOut">
              <a:rPr lang="en-GB" smtClean="0">
                <a:solidFill>
                  <a:prstClr val="black">
                    <a:tint val="75000"/>
                  </a:prstClr>
                </a:solidFill>
              </a:rPr>
              <a:pPr defTabSz="685800"/>
              <a:t>02/04/2019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C34F86B-4B97-4E9B-A3FC-F42CD66A5AE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2350245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685800"/>
            <a:fld id="{5B271970-5C5E-449B-9C50-584126093CC5}" type="datetimeFigureOut">
              <a:rPr lang="en-GB" smtClean="0">
                <a:solidFill>
                  <a:prstClr val="black">
                    <a:tint val="75000"/>
                  </a:prstClr>
                </a:solidFill>
              </a:rPr>
              <a:pPr defTabSz="685800"/>
              <a:t>02/04/2019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C34F86B-4B97-4E9B-A3FC-F42CD66A5AE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560601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2CDF8D2-BA00-44C3-9CFA-6E43C0E7644A}" type="datetimeFigureOut">
              <a:rPr lang="en-GB" smtClean="0"/>
              <a:t>02/04/2019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BC3E0D-2161-411D-9E6B-D5CB0A9E967C}" type="slidenum">
              <a:rPr lang="en-GB" smtClean="0"/>
              <a:t>‹#›</a:t>
            </a:fld>
            <a:endParaRPr lang="en-GB"/>
          </a:p>
        </p:txBody>
      </p:sp>
    </p:spTree>
    <p:extLst>
      <p:ext uri="{BB962C8B-B14F-4D97-AF65-F5344CB8AC3E}">
        <p14:creationId xmlns:p14="http://schemas.microsoft.com/office/powerpoint/2010/main" val="3845427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2CDF8D2-BA00-44C3-9CFA-6E43C0E7644A}" type="datetimeFigureOut">
              <a:rPr lang="en-GB" smtClean="0"/>
              <a:t>02/04/2019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BC3E0D-2161-411D-9E6B-D5CB0A9E967C}" type="slidenum">
              <a:rPr lang="en-GB" smtClean="0"/>
              <a:t>‹#›</a:t>
            </a:fld>
            <a:endParaRPr lang="en-GB"/>
          </a:p>
        </p:txBody>
      </p:sp>
    </p:spTree>
    <p:extLst>
      <p:ext uri="{BB962C8B-B14F-4D97-AF65-F5344CB8AC3E}">
        <p14:creationId xmlns:p14="http://schemas.microsoft.com/office/powerpoint/2010/main" val="221138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CDF8D2-BA00-44C3-9CFA-6E43C0E7644A}" type="datetimeFigureOut">
              <a:rPr lang="en-GB" smtClean="0"/>
              <a:t>02/04/2019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BC3E0D-2161-411D-9E6B-D5CB0A9E967C}" type="slidenum">
              <a:rPr lang="en-GB" smtClean="0"/>
              <a:t>‹#›</a:t>
            </a:fld>
            <a:endParaRPr lang="en-GB"/>
          </a:p>
        </p:txBody>
      </p:sp>
    </p:spTree>
    <p:extLst>
      <p:ext uri="{BB962C8B-B14F-4D97-AF65-F5344CB8AC3E}">
        <p14:creationId xmlns:p14="http://schemas.microsoft.com/office/powerpoint/2010/main" val="3570472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CDF8D2-BA00-44C3-9CFA-6E43C0E7644A}" type="datetimeFigureOut">
              <a:rPr lang="en-GB" smtClean="0"/>
              <a:t>02/04/2019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BC3E0D-2161-411D-9E6B-D5CB0A9E967C}" type="slidenum">
              <a:rPr lang="en-GB" smtClean="0"/>
              <a:t>‹#›</a:t>
            </a:fld>
            <a:endParaRPr lang="en-GB"/>
          </a:p>
        </p:txBody>
      </p:sp>
    </p:spTree>
    <p:extLst>
      <p:ext uri="{BB962C8B-B14F-4D97-AF65-F5344CB8AC3E}">
        <p14:creationId xmlns:p14="http://schemas.microsoft.com/office/powerpoint/2010/main" val="2084064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CDF8D2-BA00-44C3-9CFA-6E43C0E7644A}" type="datetimeFigureOut">
              <a:rPr lang="en-GB" smtClean="0"/>
              <a:t>02/04/2019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BC3E0D-2161-411D-9E6B-D5CB0A9E967C}" type="slidenum">
              <a:rPr lang="en-GB" smtClean="0"/>
              <a:t>‹#›</a:t>
            </a:fld>
            <a:endParaRPr lang="en-GB"/>
          </a:p>
        </p:txBody>
      </p:sp>
    </p:spTree>
    <p:extLst>
      <p:ext uri="{BB962C8B-B14F-4D97-AF65-F5344CB8AC3E}">
        <p14:creationId xmlns:p14="http://schemas.microsoft.com/office/powerpoint/2010/main" val="1936330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CDF8D2-BA00-44C3-9CFA-6E43C0E7644A}" type="datetimeFigureOut">
              <a:rPr lang="en-GB" smtClean="0"/>
              <a:t>02/04/2019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C3E0D-2161-411D-9E6B-D5CB0A9E967C}" type="slidenum">
              <a:rPr lang="en-GB" smtClean="0"/>
              <a:t>‹#›</a:t>
            </a:fld>
            <a:endParaRPr lang="en-GB"/>
          </a:p>
        </p:txBody>
      </p:sp>
    </p:spTree>
    <p:extLst>
      <p:ext uri="{BB962C8B-B14F-4D97-AF65-F5344CB8AC3E}">
        <p14:creationId xmlns:p14="http://schemas.microsoft.com/office/powerpoint/2010/main" val="1810850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5B271970-5C5E-449B-9C50-584126093CC5}" type="datetimeFigureOut">
              <a:rPr lang="en-GB" smtClean="0">
                <a:solidFill>
                  <a:prstClr val="black">
                    <a:tint val="75000"/>
                  </a:prstClr>
                </a:solidFill>
              </a:rPr>
              <a:pPr defTabSz="685800"/>
              <a:t>02/04/2019</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C34F86B-4B97-4E9B-A3FC-F42CD66A5AE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51977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5B271970-5C5E-449B-9C50-584126093CC5}" type="datetimeFigureOut">
              <a:rPr lang="en-GB" smtClean="0">
                <a:solidFill>
                  <a:prstClr val="black">
                    <a:tint val="75000"/>
                  </a:prstClr>
                </a:solidFill>
              </a:rPr>
              <a:pPr defTabSz="685800"/>
              <a:t>02/04/2019</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C34F86B-4B97-4E9B-A3FC-F42CD66A5AE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8685363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5B271970-5C5E-449B-9C50-584126093CC5}" type="datetimeFigureOut">
              <a:rPr lang="en-GB" smtClean="0">
                <a:solidFill>
                  <a:prstClr val="black">
                    <a:tint val="75000"/>
                  </a:prstClr>
                </a:solidFill>
              </a:rPr>
              <a:pPr defTabSz="685800"/>
              <a:t>02/04/2019</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C34F86B-4B97-4E9B-A3FC-F42CD66A5AE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8766028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DzYSvkKeh-g" TargetMode="External"/><Relationship Id="rId2" Type="http://schemas.openxmlformats.org/officeDocument/2006/relationships/notesSlide" Target="../notesSlides/notesSlide25.xml"/><Relationship Id="rId1" Type="http://schemas.openxmlformats.org/officeDocument/2006/relationships/slideLayout" Target="../slideLayouts/slideLayout35.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Maths in KS1</a:t>
            </a:r>
            <a:endParaRPr lang="en-GB"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3437" y="1914954"/>
            <a:ext cx="1635841" cy="2859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274638"/>
            <a:ext cx="1998487" cy="2825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a:stretch>
            <a:fillRect/>
          </a:stretch>
        </p:blipFill>
        <p:spPr>
          <a:xfrm>
            <a:off x="5887269" y="1417638"/>
            <a:ext cx="2809875" cy="3943350"/>
          </a:xfrm>
          <a:prstGeom prst="rect">
            <a:avLst/>
          </a:prstGeom>
        </p:spPr>
      </p:pic>
      <p:pic>
        <p:nvPicPr>
          <p:cNvPr id="3" name="Picture 2"/>
          <p:cNvPicPr>
            <a:picLocks noChangeAspect="1"/>
          </p:cNvPicPr>
          <p:nvPr/>
        </p:nvPicPr>
        <p:blipFill>
          <a:blip r:embed="rId6"/>
          <a:stretch>
            <a:fillRect/>
          </a:stretch>
        </p:blipFill>
        <p:spPr>
          <a:xfrm>
            <a:off x="440385" y="3348690"/>
            <a:ext cx="3638405" cy="3259404"/>
          </a:xfrm>
          <a:prstGeom prst="rect">
            <a:avLst/>
          </a:prstGeom>
        </p:spPr>
      </p:pic>
    </p:spTree>
    <p:extLst>
      <p:ext uri="{BB962C8B-B14F-4D97-AF65-F5344CB8AC3E}">
        <p14:creationId xmlns:p14="http://schemas.microsoft.com/office/powerpoint/2010/main" val="2717622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Addition and subtraction</a:t>
            </a:r>
            <a:br>
              <a:rPr lang="en-GB" dirty="0" smtClean="0"/>
            </a:br>
            <a:r>
              <a:rPr lang="en-GB" dirty="0" smtClean="0"/>
              <a:t>(Inverse operations)</a:t>
            </a:r>
            <a:endParaRPr lang="en-GB"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First encountered by physically combining or removing groups of objects, practising using the vocabulary</a:t>
            </a:r>
            <a:r>
              <a:rPr lang="en-GB" dirty="0" smtClean="0">
                <a:solidFill>
                  <a:srgbClr val="FF0000"/>
                </a:solidFill>
              </a:rPr>
              <a:t> more, less, total, makes, and, add, take away, left over…</a:t>
            </a:r>
          </a:p>
          <a:p>
            <a:r>
              <a:rPr lang="en-GB" dirty="0" smtClean="0">
                <a:solidFill>
                  <a:schemeClr val="tx1"/>
                </a:solidFill>
              </a:rPr>
              <a:t>Children then progress to drawing diagrams, and then to writing number sentences.</a:t>
            </a:r>
          </a:p>
          <a:p>
            <a:r>
              <a:rPr lang="en-GB" dirty="0" smtClean="0">
                <a:solidFill>
                  <a:schemeClr val="tx1"/>
                </a:solidFill>
              </a:rPr>
              <a:t>Number bonds to 10</a:t>
            </a:r>
          </a:p>
          <a:p>
            <a:r>
              <a:rPr lang="en-GB" dirty="0" smtClean="0">
                <a:solidFill>
                  <a:schemeClr val="tx1"/>
                </a:solidFill>
              </a:rPr>
              <a:t>Number bonds to 20</a:t>
            </a:r>
          </a:p>
          <a:p>
            <a:endParaRPr lang="en-GB" dirty="0"/>
          </a:p>
        </p:txBody>
      </p:sp>
    </p:spTree>
    <p:extLst>
      <p:ext uri="{BB962C8B-B14F-4D97-AF65-F5344CB8AC3E}">
        <p14:creationId xmlns:p14="http://schemas.microsoft.com/office/powerpoint/2010/main" val="305789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concept 1:  Commutativity</a:t>
            </a:r>
            <a:endParaRPr lang="en-GB" dirty="0"/>
          </a:p>
        </p:txBody>
      </p:sp>
      <p:sp>
        <p:nvSpPr>
          <p:cNvPr id="3" name="Content Placeholder 2"/>
          <p:cNvSpPr>
            <a:spLocks noGrp="1"/>
          </p:cNvSpPr>
          <p:nvPr>
            <p:ph sz="half" idx="1"/>
          </p:nvPr>
        </p:nvSpPr>
        <p:spPr/>
        <p:style>
          <a:lnRef idx="1">
            <a:schemeClr val="accent2"/>
          </a:lnRef>
          <a:fillRef idx="2">
            <a:schemeClr val="accent2"/>
          </a:fillRef>
          <a:effectRef idx="1">
            <a:schemeClr val="accent2"/>
          </a:effectRef>
          <a:fontRef idx="minor">
            <a:schemeClr val="dk1"/>
          </a:fontRef>
        </p:style>
        <p:txBody>
          <a:bodyPr>
            <a:normAutofit lnSpcReduction="10000"/>
          </a:bodyPr>
          <a:lstStyle/>
          <a:p>
            <a:pPr marL="0" indent="0">
              <a:buNone/>
            </a:pPr>
            <a:r>
              <a:rPr lang="en-GB" dirty="0" smtClean="0"/>
              <a:t>Addition</a:t>
            </a:r>
          </a:p>
          <a:p>
            <a:r>
              <a:rPr lang="en-GB" dirty="0" smtClean="0"/>
              <a:t>We know that 2+3 = 3+2  </a:t>
            </a:r>
          </a:p>
          <a:p>
            <a:r>
              <a:rPr lang="en-GB" dirty="0" smtClean="0">
                <a:solidFill>
                  <a:srgbClr val="FF0000"/>
                </a:solidFill>
              </a:rPr>
              <a:t>Order doesn’t matter</a:t>
            </a:r>
          </a:p>
          <a:p>
            <a:r>
              <a:rPr lang="en-GB" dirty="0" smtClean="0">
                <a:solidFill>
                  <a:schemeClr val="tx1"/>
                </a:solidFill>
              </a:rPr>
              <a:t>We can count on from the larger number.</a:t>
            </a:r>
          </a:p>
          <a:p>
            <a:endParaRPr lang="en-GB" dirty="0"/>
          </a:p>
        </p:txBody>
      </p:sp>
      <p:sp>
        <p:nvSpPr>
          <p:cNvPr id="4" name="Content Placeholder 3"/>
          <p:cNvSpPr>
            <a:spLocks noGrp="1"/>
          </p:cNvSpPr>
          <p:nvPr>
            <p:ph sz="half" idx="2"/>
          </p:nvPr>
        </p:nvSpPr>
        <p:spPr/>
        <p:style>
          <a:lnRef idx="1">
            <a:schemeClr val="accent2"/>
          </a:lnRef>
          <a:fillRef idx="2">
            <a:schemeClr val="accent2"/>
          </a:fillRef>
          <a:effectRef idx="1">
            <a:schemeClr val="accent2"/>
          </a:effectRef>
          <a:fontRef idx="minor">
            <a:schemeClr val="dk1"/>
          </a:fontRef>
        </p:style>
        <p:txBody>
          <a:bodyPr>
            <a:normAutofit lnSpcReduction="10000"/>
          </a:bodyPr>
          <a:lstStyle/>
          <a:p>
            <a:pPr marL="0" indent="0">
              <a:buNone/>
            </a:pPr>
            <a:r>
              <a:rPr lang="en-GB" dirty="0" smtClean="0"/>
              <a:t>Subtraction</a:t>
            </a:r>
          </a:p>
          <a:p>
            <a:r>
              <a:rPr lang="en-GB" dirty="0" smtClean="0"/>
              <a:t>3-2 = 1  but 2-3 = -1</a:t>
            </a:r>
          </a:p>
          <a:p>
            <a:r>
              <a:rPr lang="en-GB" dirty="0" smtClean="0">
                <a:solidFill>
                  <a:srgbClr val="FF0000"/>
                </a:solidFill>
              </a:rPr>
              <a:t>Order does matter</a:t>
            </a:r>
          </a:p>
          <a:p>
            <a:r>
              <a:rPr lang="en-GB" dirty="0" smtClean="0"/>
              <a:t>Support this by using real life examples</a:t>
            </a:r>
          </a:p>
          <a:p>
            <a:r>
              <a:rPr lang="en-GB" i="1" dirty="0" smtClean="0"/>
              <a:t>You CAN subtract a larger number from a smaller, but it depends on context (e.g. temp, KS2!)</a:t>
            </a:r>
            <a:endParaRPr lang="en-GB" i="1" dirty="0"/>
          </a:p>
        </p:txBody>
      </p:sp>
    </p:spTree>
    <p:extLst>
      <p:ext uri="{BB962C8B-B14F-4D97-AF65-F5344CB8AC3E}">
        <p14:creationId xmlns:p14="http://schemas.microsoft.com/office/powerpoint/2010/main" val="310541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Useful strategies</a:t>
            </a:r>
            <a:endParaRPr lang="en-GB" dirty="0"/>
          </a:p>
        </p:txBody>
      </p:sp>
      <p:sp>
        <p:nvSpPr>
          <p:cNvPr id="5" name="Content Placeholder 4"/>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en-GB" dirty="0" smtClean="0"/>
              <a:t>1.  </a:t>
            </a:r>
            <a:r>
              <a:rPr lang="en-GB" u="sng" dirty="0" smtClean="0"/>
              <a:t>Partitioning</a:t>
            </a:r>
          </a:p>
          <a:p>
            <a:pPr marL="0" indent="0">
              <a:buNone/>
            </a:pPr>
            <a:r>
              <a:rPr lang="en-GB" dirty="0" smtClean="0"/>
              <a:t>Splitting a number into ones, tens and hundreds</a:t>
            </a:r>
          </a:p>
          <a:p>
            <a:pPr marL="0" indent="0">
              <a:buNone/>
            </a:pPr>
            <a:r>
              <a:rPr lang="en-GB" dirty="0"/>
              <a:t> </a:t>
            </a:r>
            <a:endParaRPr lang="en-GB" dirty="0" smtClean="0"/>
          </a:p>
          <a:p>
            <a:pPr marL="0" indent="0">
              <a:buNone/>
            </a:pPr>
            <a:r>
              <a:rPr lang="en-GB" dirty="0" smtClean="0"/>
              <a:t>156 = 100 + 50 + 6</a:t>
            </a:r>
          </a:p>
          <a:p>
            <a:pPr marL="0" indent="0">
              <a:buNone/>
            </a:pPr>
            <a:endParaRPr lang="en-GB" dirty="0"/>
          </a:p>
          <a:p>
            <a:pPr marL="0" indent="0">
              <a:buNone/>
            </a:pPr>
            <a:r>
              <a:rPr lang="en-GB" dirty="0" smtClean="0"/>
              <a:t>24 + 15 = 20 + 4 + 10 + 5</a:t>
            </a:r>
          </a:p>
          <a:p>
            <a:pPr marL="0" indent="0">
              <a:buNone/>
            </a:pPr>
            <a:r>
              <a:rPr lang="en-GB" dirty="0"/>
              <a:t> </a:t>
            </a:r>
            <a:r>
              <a:rPr lang="en-GB" dirty="0" smtClean="0"/>
              <a:t>             = 20 + 10 + 4 + 5</a:t>
            </a:r>
          </a:p>
          <a:p>
            <a:pPr marL="0" indent="0">
              <a:buNone/>
            </a:pPr>
            <a:r>
              <a:rPr lang="en-GB" sz="900" dirty="0" smtClean="0"/>
              <a:t>TN: demo with base 10</a:t>
            </a:r>
            <a:endParaRPr lang="en-GB" sz="900" dirty="0"/>
          </a:p>
        </p:txBody>
      </p:sp>
    </p:spTree>
    <p:extLst>
      <p:ext uri="{BB962C8B-B14F-4D97-AF65-F5344CB8AC3E}">
        <p14:creationId xmlns:p14="http://schemas.microsoft.com/office/powerpoint/2010/main" val="170132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style>
          <a:lnRef idx="1">
            <a:schemeClr val="accent3"/>
          </a:lnRef>
          <a:fillRef idx="2">
            <a:schemeClr val="accent3"/>
          </a:fillRef>
          <a:effectRef idx="1">
            <a:schemeClr val="accent3"/>
          </a:effectRef>
          <a:fontRef idx="minor">
            <a:schemeClr val="dk1"/>
          </a:fontRef>
        </p:style>
        <p:txBody>
          <a:bodyPr/>
          <a:lstStyle/>
          <a:p>
            <a:pPr marL="0" indent="0">
              <a:buNone/>
            </a:pPr>
            <a:r>
              <a:rPr lang="en-GB" dirty="0" smtClean="0"/>
              <a:t>2.  </a:t>
            </a:r>
            <a:r>
              <a:rPr lang="en-GB" u="sng" dirty="0" smtClean="0"/>
              <a:t>Number lines</a:t>
            </a:r>
          </a:p>
          <a:p>
            <a:pPr marL="0" indent="0">
              <a:buNone/>
            </a:pPr>
            <a:r>
              <a:rPr lang="en-GB" dirty="0" smtClean="0"/>
              <a:t>Blank number lines can help support addition and subtraction, either counting in ones (early) or alongside partitioning (later).</a:t>
            </a:r>
          </a:p>
          <a:p>
            <a:pPr marL="0" indent="0">
              <a:buNone/>
            </a:pPr>
            <a:endParaRPr lang="en-GB" dirty="0"/>
          </a:p>
          <a:p>
            <a:pPr marL="0" indent="0">
              <a:buNone/>
            </a:pPr>
            <a:r>
              <a:rPr lang="en-GB" dirty="0" smtClean="0"/>
              <a:t>Helpful in subtraction by counting on (up) from the lower number to the greater.  Counting up is easier than counting backwards!</a:t>
            </a:r>
            <a:endParaRPr lang="en-GB" dirty="0"/>
          </a:p>
        </p:txBody>
      </p:sp>
    </p:spTree>
    <p:extLst>
      <p:ext uri="{BB962C8B-B14F-4D97-AF65-F5344CB8AC3E}">
        <p14:creationId xmlns:p14="http://schemas.microsoft.com/office/powerpoint/2010/main" val="1471089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style>
          <a:lnRef idx="1">
            <a:schemeClr val="accent3"/>
          </a:lnRef>
          <a:fillRef idx="2">
            <a:schemeClr val="accent3"/>
          </a:fillRef>
          <a:effectRef idx="1">
            <a:schemeClr val="accent3"/>
          </a:effectRef>
          <a:fontRef idx="minor">
            <a:schemeClr val="dk1"/>
          </a:fontRef>
        </p:style>
        <p:txBody>
          <a:bodyPr>
            <a:normAutofit fontScale="92500"/>
          </a:bodyPr>
          <a:lstStyle/>
          <a:p>
            <a:pPr marL="0" indent="0">
              <a:buNone/>
            </a:pPr>
            <a:r>
              <a:rPr lang="en-GB" dirty="0" smtClean="0"/>
              <a:t>3.  </a:t>
            </a:r>
            <a:r>
              <a:rPr lang="en-GB" u="sng" dirty="0" smtClean="0"/>
              <a:t>Bridging </a:t>
            </a:r>
            <a:r>
              <a:rPr lang="en-GB" u="sng" dirty="0"/>
              <a:t>through 10</a:t>
            </a:r>
          </a:p>
          <a:p>
            <a:pPr marL="0" indent="0">
              <a:buNone/>
            </a:pPr>
            <a:endParaRPr lang="en-GB" dirty="0" smtClean="0"/>
          </a:p>
          <a:p>
            <a:pPr marL="0" indent="0">
              <a:buNone/>
            </a:pPr>
            <a:r>
              <a:rPr lang="en-GB" dirty="0" smtClean="0"/>
              <a:t>Bead strings are particularly good at showing this. </a:t>
            </a:r>
          </a:p>
          <a:p>
            <a:pPr marL="0" indent="0">
              <a:buNone/>
            </a:pPr>
            <a:r>
              <a:rPr lang="en-GB" dirty="0" smtClean="0"/>
              <a:t>The aim is to partition a number to make 10.</a:t>
            </a:r>
          </a:p>
          <a:p>
            <a:pPr marL="0" indent="0">
              <a:buNone/>
            </a:pPr>
            <a:r>
              <a:rPr lang="en-GB" dirty="0" smtClean="0"/>
              <a:t>8 + 5 = ?</a:t>
            </a:r>
          </a:p>
          <a:p>
            <a:pPr marL="0" indent="0">
              <a:buNone/>
            </a:pPr>
            <a:r>
              <a:rPr lang="en-GB" dirty="0" smtClean="0"/>
              <a:t>Number bonds tell us that 8 + 2 = 10 and we have 3 left over.         </a:t>
            </a:r>
          </a:p>
          <a:p>
            <a:pPr marL="0" indent="0">
              <a:buNone/>
            </a:pPr>
            <a:r>
              <a:rPr lang="en-GB" dirty="0" smtClean="0"/>
              <a:t>10 + 3 = 13      _____</a:t>
            </a:r>
            <a:r>
              <a:rPr lang="en-GB" u="sng" dirty="0" smtClean="0"/>
              <a:t>+2</a:t>
            </a:r>
            <a:r>
              <a:rPr lang="en-GB" dirty="0" smtClean="0"/>
              <a:t>___________</a:t>
            </a:r>
            <a:r>
              <a:rPr lang="en-GB" u="sng" dirty="0" smtClean="0"/>
              <a:t>+3</a:t>
            </a:r>
            <a:r>
              <a:rPr lang="en-GB" dirty="0" smtClean="0"/>
              <a:t>________</a:t>
            </a:r>
          </a:p>
          <a:p>
            <a:pPr marL="0" indent="0">
              <a:buNone/>
            </a:pPr>
            <a:r>
              <a:rPr lang="en-GB" dirty="0"/>
              <a:t> </a:t>
            </a:r>
            <a:r>
              <a:rPr lang="en-GB" dirty="0" smtClean="0"/>
              <a:t>                         8                   10                             13</a:t>
            </a:r>
          </a:p>
          <a:p>
            <a:pPr marL="0" indent="0">
              <a:buNone/>
            </a:pPr>
            <a:endParaRPr lang="en-GB" dirty="0"/>
          </a:p>
        </p:txBody>
      </p:sp>
      <p:sp>
        <p:nvSpPr>
          <p:cNvPr id="4" name="Curved Up Arrow 3"/>
          <p:cNvSpPr/>
          <p:nvPr/>
        </p:nvSpPr>
        <p:spPr>
          <a:xfrm flipV="1">
            <a:off x="2915816" y="4507465"/>
            <a:ext cx="2088232" cy="50405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Curved Up Arrow 4"/>
          <p:cNvSpPr/>
          <p:nvPr/>
        </p:nvSpPr>
        <p:spPr>
          <a:xfrm flipV="1">
            <a:off x="4941930" y="4507465"/>
            <a:ext cx="2808312" cy="50405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Box 5"/>
          <p:cNvSpPr txBox="1"/>
          <p:nvPr/>
        </p:nvSpPr>
        <p:spPr>
          <a:xfrm>
            <a:off x="323528" y="260648"/>
            <a:ext cx="1082348" cy="215444"/>
          </a:xfrm>
          <a:prstGeom prst="rect">
            <a:avLst/>
          </a:prstGeom>
          <a:noFill/>
        </p:spPr>
        <p:txBody>
          <a:bodyPr wrap="none" rtlCol="0">
            <a:spAutoFit/>
          </a:bodyPr>
          <a:lstStyle/>
          <a:p>
            <a:r>
              <a:rPr lang="en-GB" sz="800" dirty="0" smtClean="0"/>
              <a:t>TN: demo bead string</a:t>
            </a:r>
            <a:endParaRPr lang="en-GB" sz="800" dirty="0"/>
          </a:p>
        </p:txBody>
      </p:sp>
    </p:spTree>
    <p:extLst>
      <p:ext uri="{BB962C8B-B14F-4D97-AF65-F5344CB8AC3E}">
        <p14:creationId xmlns:p14="http://schemas.microsoft.com/office/powerpoint/2010/main" val="2656402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en-GB" dirty="0" smtClean="0"/>
              <a:t>4.  </a:t>
            </a:r>
            <a:r>
              <a:rPr lang="en-GB" u="sng" dirty="0" smtClean="0"/>
              <a:t>Compensation</a:t>
            </a:r>
            <a:endParaRPr lang="en-GB" u="sng" dirty="0"/>
          </a:p>
          <a:p>
            <a:pPr marL="0" indent="0">
              <a:buNone/>
            </a:pPr>
            <a:r>
              <a:rPr lang="en-GB" dirty="0" smtClean="0"/>
              <a:t>When adding a number close to a multiple of 10 (or 100), it’s easier to add the multiple of 10 and then adjust the total.</a:t>
            </a:r>
          </a:p>
          <a:p>
            <a:pPr marL="0" indent="0">
              <a:buNone/>
            </a:pPr>
            <a:r>
              <a:rPr lang="en-GB" dirty="0" smtClean="0"/>
              <a:t>23 + 9 = 23 + 10 -1</a:t>
            </a:r>
            <a:endParaRPr lang="en-GB" dirty="0"/>
          </a:p>
          <a:p>
            <a:pPr marL="0" indent="0">
              <a:buNone/>
            </a:pPr>
            <a:r>
              <a:rPr lang="en-GB" dirty="0" smtClean="0"/>
              <a:t>Support with a number line – jump on 10, step back 1.                        </a:t>
            </a:r>
            <a:r>
              <a:rPr lang="en-GB" sz="2000" dirty="0" smtClean="0"/>
              <a:t>+10                                                   -1                                                 </a:t>
            </a:r>
            <a:endParaRPr lang="en-GB" dirty="0" smtClean="0"/>
          </a:p>
          <a:p>
            <a:pPr marL="0" indent="0">
              <a:buNone/>
            </a:pPr>
            <a:r>
              <a:rPr lang="en-GB" dirty="0" smtClean="0"/>
              <a:t>_______________________________________</a:t>
            </a:r>
          </a:p>
          <a:p>
            <a:pPr marL="0" indent="0">
              <a:buNone/>
            </a:pPr>
            <a:r>
              <a:rPr lang="en-GB" dirty="0" smtClean="0"/>
              <a:t>23                                                             32           33</a:t>
            </a:r>
          </a:p>
          <a:p>
            <a:pPr marL="0" indent="0">
              <a:buNone/>
            </a:pPr>
            <a:endParaRPr lang="en-GB" dirty="0"/>
          </a:p>
        </p:txBody>
      </p:sp>
      <p:sp>
        <p:nvSpPr>
          <p:cNvPr id="4" name="Curved Up Arrow 3"/>
          <p:cNvSpPr/>
          <p:nvPr/>
        </p:nvSpPr>
        <p:spPr>
          <a:xfrm flipV="1">
            <a:off x="611560" y="4152006"/>
            <a:ext cx="7560840" cy="50405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Curved Down Arrow 4"/>
          <p:cNvSpPr/>
          <p:nvPr/>
        </p:nvSpPr>
        <p:spPr>
          <a:xfrm flipH="1">
            <a:off x="6517940" y="4152005"/>
            <a:ext cx="1808820" cy="50966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561542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style>
          <a:lnRef idx="1">
            <a:schemeClr val="accent3"/>
          </a:lnRef>
          <a:fillRef idx="2">
            <a:schemeClr val="accent3"/>
          </a:fillRef>
          <a:effectRef idx="1">
            <a:schemeClr val="accent3"/>
          </a:effectRef>
          <a:fontRef idx="minor">
            <a:schemeClr val="dk1"/>
          </a:fontRef>
        </p:style>
        <p:txBody>
          <a:bodyPr/>
          <a:lstStyle/>
          <a:p>
            <a:pPr marL="0" indent="0">
              <a:buNone/>
            </a:pPr>
            <a:r>
              <a:rPr lang="en-GB" dirty="0" smtClean="0"/>
              <a:t>5.  </a:t>
            </a:r>
            <a:r>
              <a:rPr lang="en-GB" u="sng" dirty="0" smtClean="0"/>
              <a:t>Hundred </a:t>
            </a:r>
            <a:r>
              <a:rPr lang="en-GB" u="sng" dirty="0"/>
              <a:t>squares</a:t>
            </a:r>
          </a:p>
          <a:p>
            <a:r>
              <a:rPr lang="en-GB" dirty="0" smtClean="0"/>
              <a:t>Reinforce counting, place value and recognition of patterns.  </a:t>
            </a: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068960"/>
            <a:ext cx="3523972" cy="248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274638"/>
            <a:ext cx="885179" cy="215444"/>
          </a:xfrm>
          <a:prstGeom prst="rect">
            <a:avLst/>
          </a:prstGeom>
          <a:noFill/>
        </p:spPr>
        <p:txBody>
          <a:bodyPr wrap="none" rtlCol="0">
            <a:spAutoFit/>
          </a:bodyPr>
          <a:lstStyle/>
          <a:p>
            <a:r>
              <a:rPr lang="en-GB" sz="800" dirty="0" smtClean="0"/>
              <a:t>TN: demo 100 </a:t>
            </a:r>
            <a:r>
              <a:rPr lang="en-GB" sz="800" dirty="0" err="1" smtClean="0"/>
              <a:t>sq</a:t>
            </a:r>
            <a:endParaRPr lang="en-GB" sz="800" dirty="0"/>
          </a:p>
        </p:txBody>
      </p:sp>
    </p:spTree>
    <p:extLst>
      <p:ext uri="{BB962C8B-B14F-4D97-AF65-F5344CB8AC3E}">
        <p14:creationId xmlns:p14="http://schemas.microsoft.com/office/powerpoint/2010/main" val="408048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Concept 2: Exchange</a:t>
            </a:r>
            <a:endParaRPr lang="en-GB"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pPr marL="0" indent="0">
              <a:buNone/>
            </a:pPr>
            <a:r>
              <a:rPr lang="en-GB" dirty="0" smtClean="0"/>
              <a:t>This used to be called ‘carrying’ or ‘borrowing’!</a:t>
            </a:r>
          </a:p>
          <a:p>
            <a:pPr marL="0" indent="0">
              <a:buNone/>
            </a:pPr>
            <a:r>
              <a:rPr lang="en-GB" dirty="0" smtClean="0"/>
              <a:t>We can look at this with rods and cubes.</a:t>
            </a:r>
          </a:p>
          <a:p>
            <a:pPr marL="0" indent="0">
              <a:buNone/>
            </a:pPr>
            <a:r>
              <a:rPr lang="en-GB" dirty="0" smtClean="0"/>
              <a:t>The ‘concrete’ stage is really important in building understanding.  </a:t>
            </a:r>
          </a:p>
          <a:p>
            <a:pPr marL="0" indent="0">
              <a:buNone/>
            </a:pPr>
            <a:endParaRPr lang="en-GB" dirty="0"/>
          </a:p>
          <a:p>
            <a:pPr marL="0" indent="0">
              <a:buNone/>
            </a:pPr>
            <a:endParaRPr lang="en-GB" dirty="0"/>
          </a:p>
        </p:txBody>
      </p:sp>
      <p:pic>
        <p:nvPicPr>
          <p:cNvPr id="4" name="Picture 3"/>
          <p:cNvPicPr>
            <a:picLocks noChangeAspect="1"/>
          </p:cNvPicPr>
          <p:nvPr/>
        </p:nvPicPr>
        <p:blipFill>
          <a:blip r:embed="rId3"/>
          <a:stretch>
            <a:fillRect/>
          </a:stretch>
        </p:blipFill>
        <p:spPr>
          <a:xfrm>
            <a:off x="2350007" y="3890029"/>
            <a:ext cx="4443986" cy="2499742"/>
          </a:xfrm>
          <a:prstGeom prst="rect">
            <a:avLst/>
          </a:prstGeom>
        </p:spPr>
      </p:pic>
    </p:spTree>
    <p:extLst>
      <p:ext uri="{BB962C8B-B14F-4D97-AF65-F5344CB8AC3E}">
        <p14:creationId xmlns:p14="http://schemas.microsoft.com/office/powerpoint/2010/main" val="27907968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Multiplication and Division</a:t>
            </a:r>
            <a:br>
              <a:rPr lang="en-GB" dirty="0" smtClean="0"/>
            </a:br>
            <a:r>
              <a:rPr lang="en-GB" dirty="0" smtClean="0"/>
              <a:t>(Inverse Operations)</a:t>
            </a:r>
            <a:endParaRPr lang="en-GB" dirty="0"/>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en-GB" dirty="0" smtClean="0"/>
              <a:t>Children often encounter division as ‘</a:t>
            </a:r>
            <a:r>
              <a:rPr lang="en-GB" dirty="0" smtClean="0">
                <a:solidFill>
                  <a:srgbClr val="FF0000"/>
                </a:solidFill>
              </a:rPr>
              <a:t>sharing</a:t>
            </a:r>
            <a:r>
              <a:rPr lang="en-GB" dirty="0" smtClean="0"/>
              <a:t>’ objects (toys, sweets </a:t>
            </a:r>
            <a:r>
              <a:rPr lang="en-GB" dirty="0" err="1" smtClean="0"/>
              <a:t>etc</a:t>
            </a:r>
            <a:r>
              <a:rPr lang="en-GB" dirty="0" smtClean="0"/>
              <a:t>).</a:t>
            </a:r>
          </a:p>
          <a:p>
            <a:r>
              <a:rPr lang="en-GB" dirty="0" smtClean="0"/>
              <a:t>Multiplication is explored as equal </a:t>
            </a:r>
            <a:r>
              <a:rPr lang="en-GB" dirty="0" smtClean="0">
                <a:solidFill>
                  <a:srgbClr val="FF0000"/>
                </a:solidFill>
              </a:rPr>
              <a:t>groups</a:t>
            </a:r>
            <a:r>
              <a:rPr lang="en-GB" dirty="0" smtClean="0"/>
              <a:t> of items.</a:t>
            </a:r>
          </a:p>
          <a:p>
            <a:r>
              <a:rPr lang="en-GB" dirty="0" smtClean="0"/>
              <a:t>Again, we follow the CPA approach, with children moving onto drawing and then to writing number sentences.</a:t>
            </a:r>
          </a:p>
          <a:p>
            <a:r>
              <a:rPr lang="en-GB" dirty="0" smtClean="0"/>
              <a:t>Vocabulary is reinforced: </a:t>
            </a:r>
            <a:r>
              <a:rPr lang="en-GB" dirty="0" smtClean="0">
                <a:solidFill>
                  <a:srgbClr val="FF0000"/>
                </a:solidFill>
              </a:rPr>
              <a:t>share, lots of, altogether, times, divide.</a:t>
            </a:r>
            <a:endParaRPr lang="en-GB" dirty="0">
              <a:solidFill>
                <a:srgbClr val="FF0000"/>
              </a:solidFill>
            </a:endParaRPr>
          </a:p>
        </p:txBody>
      </p:sp>
    </p:spTree>
    <p:extLst>
      <p:ext uri="{BB962C8B-B14F-4D97-AF65-F5344CB8AC3E}">
        <p14:creationId xmlns:p14="http://schemas.microsoft.com/office/powerpoint/2010/main" val="316803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Useful strategies</a:t>
            </a:r>
            <a:endParaRPr lang="en-GB" dirty="0"/>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pPr marL="0" indent="0">
              <a:buNone/>
            </a:pPr>
            <a:r>
              <a:rPr lang="en-GB" u="sng" dirty="0" smtClean="0"/>
              <a:t>Counting in intervals</a:t>
            </a:r>
          </a:p>
          <a:p>
            <a:pPr marL="0" indent="0">
              <a:buNone/>
            </a:pPr>
            <a:r>
              <a:rPr lang="en-GB" dirty="0" smtClean="0"/>
              <a:t>Children begin to count in intervals of 2, 5 and 10.  Number lines are really useful here, as are fingers!</a:t>
            </a:r>
          </a:p>
          <a:p>
            <a:pPr marL="0" indent="0">
              <a:buNone/>
            </a:pPr>
            <a:endParaRPr lang="en-GB" dirty="0" smtClean="0"/>
          </a:p>
          <a:p>
            <a:pPr marL="0" indent="0">
              <a:buNone/>
            </a:pPr>
            <a:endParaRPr lang="en-GB" dirty="0" smtClean="0"/>
          </a:p>
        </p:txBody>
      </p:sp>
      <p:pic>
        <p:nvPicPr>
          <p:cNvPr id="4" name="Picture 3"/>
          <p:cNvPicPr>
            <a:picLocks noChangeAspect="1"/>
          </p:cNvPicPr>
          <p:nvPr/>
        </p:nvPicPr>
        <p:blipFill rotWithShape="1">
          <a:blip r:embed="rId3"/>
          <a:srcRect l="897" t="12922" r="1919" b="9540"/>
          <a:stretch/>
        </p:blipFill>
        <p:spPr>
          <a:xfrm>
            <a:off x="581552" y="4005064"/>
            <a:ext cx="7980896" cy="10081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45974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we want children to be able to do with their maths?</a:t>
            </a:r>
            <a:endParaRPr lang="en-GB" dirty="0"/>
          </a:p>
        </p:txBody>
      </p:sp>
      <p:sp>
        <p:nvSpPr>
          <p:cNvPr id="3" name="Content Placeholder 2"/>
          <p:cNvSpPr>
            <a:spLocks noGrp="1"/>
          </p:cNvSpPr>
          <p:nvPr>
            <p:ph idx="1"/>
          </p:nvPr>
        </p:nvSpPr>
        <p:spPr/>
        <p:txBody>
          <a:bodyPr/>
          <a:lstStyle/>
          <a:p>
            <a:r>
              <a:rPr lang="en-GB" sz="2700" dirty="0"/>
              <a:t>Become </a:t>
            </a:r>
            <a:r>
              <a:rPr lang="en-GB" sz="2700" dirty="0">
                <a:solidFill>
                  <a:srgbClr val="FF0000"/>
                </a:solidFill>
              </a:rPr>
              <a:t>fluent</a:t>
            </a:r>
            <a:r>
              <a:rPr lang="en-GB" sz="2700" dirty="0"/>
              <a:t> in the maths basic skills, to recall and apply number facts rapidly and accurately</a:t>
            </a:r>
          </a:p>
          <a:p>
            <a:r>
              <a:rPr lang="en-GB" sz="2700" dirty="0"/>
              <a:t>Be able to </a:t>
            </a:r>
            <a:r>
              <a:rPr lang="en-GB" sz="2700" dirty="0">
                <a:solidFill>
                  <a:srgbClr val="FF0000"/>
                </a:solidFill>
              </a:rPr>
              <a:t>reason</a:t>
            </a:r>
            <a:r>
              <a:rPr lang="en-GB" sz="2700" dirty="0"/>
              <a:t>, generalise, and prove their ideas</a:t>
            </a:r>
          </a:p>
          <a:p>
            <a:r>
              <a:rPr lang="en-GB" sz="2700" dirty="0">
                <a:solidFill>
                  <a:srgbClr val="FF0000"/>
                </a:solidFill>
              </a:rPr>
              <a:t>Solve problems</a:t>
            </a:r>
            <a:r>
              <a:rPr lang="en-GB" sz="2700" dirty="0"/>
              <a:t>, applying their maths to unfamiliar contexts and persevere to find solutions.</a:t>
            </a:r>
          </a:p>
          <a:p>
            <a:endParaRPr lang="en-GB" dirty="0">
              <a:solidFill>
                <a:srgbClr val="FF0000"/>
              </a:solidFill>
            </a:endParaRPr>
          </a:p>
          <a:p>
            <a:pPr marL="0" indent="0">
              <a:buNone/>
            </a:pPr>
            <a:endParaRPr lang="en-GB" dirty="0">
              <a:solidFill>
                <a:srgbClr val="FF0000"/>
              </a:solidFill>
            </a:endParaRPr>
          </a:p>
        </p:txBody>
      </p:sp>
    </p:spTree>
    <p:extLst>
      <p:ext uri="{BB962C8B-B14F-4D97-AF65-F5344CB8AC3E}">
        <p14:creationId xmlns:p14="http://schemas.microsoft.com/office/powerpoint/2010/main" val="291830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476672"/>
            <a:ext cx="8229600" cy="5649491"/>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marL="0" indent="0">
              <a:buNone/>
            </a:pPr>
            <a:r>
              <a:rPr lang="en-GB" u="sng" dirty="0" smtClean="0"/>
              <a:t>Repeated addition</a:t>
            </a:r>
            <a:r>
              <a:rPr lang="en-GB" dirty="0" smtClean="0"/>
              <a:t>:</a:t>
            </a:r>
            <a:endParaRPr lang="en-GB" dirty="0"/>
          </a:p>
          <a:p>
            <a:pPr marL="0" indent="0">
              <a:buNone/>
            </a:pPr>
            <a:r>
              <a:rPr lang="en-GB" dirty="0"/>
              <a:t>2 x 5 = 2 + 2 + 2 + 2 + 2    (5 lots of 2</a:t>
            </a:r>
            <a:r>
              <a:rPr lang="en-GB" dirty="0" smtClean="0"/>
              <a:t>)</a:t>
            </a:r>
          </a:p>
          <a:p>
            <a:pPr marL="0" indent="0">
              <a:buNone/>
            </a:pPr>
            <a:endParaRPr lang="en-GB" dirty="0"/>
          </a:p>
          <a:p>
            <a:pPr marL="0" indent="0">
              <a:buNone/>
            </a:pPr>
            <a:r>
              <a:rPr lang="en-GB" dirty="0" smtClean="0"/>
              <a:t>This leads to the use of arrays of counters…</a:t>
            </a:r>
          </a:p>
          <a:p>
            <a:pPr marL="0" indent="0">
              <a:buNone/>
            </a:pPr>
            <a:endParaRPr lang="en-GB" dirty="0"/>
          </a:p>
          <a:p>
            <a:pPr marL="0" indent="0">
              <a:buNone/>
            </a:pPr>
            <a:endParaRPr lang="en-GB" dirty="0" smtClean="0"/>
          </a:p>
          <a:p>
            <a:pPr marL="0" indent="0">
              <a:buNone/>
            </a:pPr>
            <a:r>
              <a:rPr lang="en-GB" dirty="0"/>
              <a:t>w</a:t>
            </a:r>
            <a:r>
              <a:rPr lang="en-GB" dirty="0" smtClean="0"/>
              <a:t>hich help children to understand </a:t>
            </a:r>
            <a:r>
              <a:rPr lang="en-GB" dirty="0" smtClean="0">
                <a:solidFill>
                  <a:srgbClr val="FF0000"/>
                </a:solidFill>
              </a:rPr>
              <a:t>commutativity</a:t>
            </a:r>
            <a:r>
              <a:rPr lang="en-GB" dirty="0" smtClean="0"/>
              <a:t> in multiplication.</a:t>
            </a:r>
          </a:p>
          <a:p>
            <a:pPr marL="0" indent="0">
              <a:buNone/>
            </a:pPr>
            <a:r>
              <a:rPr lang="en-GB" dirty="0"/>
              <a:t>	</a:t>
            </a:r>
            <a:r>
              <a:rPr lang="en-GB" dirty="0" smtClean="0"/>
              <a:t>	2 x 5 = 10		5 x 2 = 10</a:t>
            </a:r>
          </a:p>
          <a:p>
            <a:pPr marL="0" indent="0">
              <a:buNone/>
            </a:pPr>
            <a:r>
              <a:rPr lang="en-GB" dirty="0" smtClean="0"/>
              <a:t>Division is </a:t>
            </a:r>
            <a:r>
              <a:rPr lang="en-GB" i="1" dirty="0" smtClean="0"/>
              <a:t>not commutative </a:t>
            </a:r>
            <a:r>
              <a:rPr lang="en-GB" dirty="0" smtClean="0"/>
              <a:t>as 6 ÷ 2 ≠  2 </a:t>
            </a:r>
            <a:r>
              <a:rPr lang="en-GB" dirty="0" smtClean="0">
                <a:solidFill>
                  <a:prstClr val="black"/>
                </a:solidFill>
              </a:rPr>
              <a:t>÷ 6</a:t>
            </a:r>
            <a:endParaRPr lang="en-GB" dirty="0" smtClean="0"/>
          </a:p>
          <a:p>
            <a:pPr marL="0" indent="0">
              <a:buNone/>
            </a:pPr>
            <a:endParaRPr lang="en-GB" dirty="0"/>
          </a:p>
          <a:p>
            <a:pPr marL="0" indent="0">
              <a:buNone/>
            </a:pPr>
            <a:endParaRPr lang="en-GB" dirty="0"/>
          </a:p>
        </p:txBody>
      </p:sp>
      <p:pic>
        <p:nvPicPr>
          <p:cNvPr id="4" name="Picture 3"/>
          <p:cNvPicPr>
            <a:picLocks noChangeAspect="1"/>
          </p:cNvPicPr>
          <p:nvPr/>
        </p:nvPicPr>
        <p:blipFill rotWithShape="1">
          <a:blip r:embed="rId3"/>
          <a:srcRect t="34727" r="20116"/>
          <a:stretch/>
        </p:blipFill>
        <p:spPr>
          <a:xfrm>
            <a:off x="3347864" y="2708920"/>
            <a:ext cx="2279576" cy="916533"/>
          </a:xfrm>
          <a:prstGeom prst="rect">
            <a:avLst/>
          </a:prstGeom>
        </p:spPr>
      </p:pic>
    </p:spTree>
    <p:extLst>
      <p:ext uri="{BB962C8B-B14F-4D97-AF65-F5344CB8AC3E}">
        <p14:creationId xmlns:p14="http://schemas.microsoft.com/office/powerpoint/2010/main" val="654155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20688"/>
            <a:ext cx="4038600" cy="5505475"/>
          </a:xfrm>
        </p:spPr>
        <p:style>
          <a:lnRef idx="1">
            <a:schemeClr val="accent5"/>
          </a:lnRef>
          <a:fillRef idx="2">
            <a:schemeClr val="accent5"/>
          </a:fillRef>
          <a:effectRef idx="1">
            <a:schemeClr val="accent5"/>
          </a:effectRef>
          <a:fontRef idx="minor">
            <a:schemeClr val="dk1"/>
          </a:fontRef>
        </p:style>
        <p:txBody>
          <a:bodyPr>
            <a:normAutofit/>
          </a:bodyPr>
          <a:lstStyle/>
          <a:p>
            <a:pPr marL="0" indent="0">
              <a:buNone/>
            </a:pPr>
            <a:r>
              <a:rPr lang="en-GB" sz="3200" u="sng" dirty="0" smtClean="0"/>
              <a:t>Doubling and halving</a:t>
            </a:r>
          </a:p>
          <a:p>
            <a:pPr marL="0" indent="0">
              <a:buNone/>
            </a:pPr>
            <a:r>
              <a:rPr lang="en-GB" sz="3200" dirty="0" smtClean="0"/>
              <a:t>Simple division, but also the first step in understanding fractions!</a:t>
            </a:r>
          </a:p>
          <a:p>
            <a:pPr marL="0" indent="0">
              <a:buNone/>
            </a:pPr>
            <a:r>
              <a:rPr lang="en-GB" sz="3200" dirty="0" smtClean="0"/>
              <a:t>Partitioning into tens and ones can be used:</a:t>
            </a:r>
          </a:p>
          <a:p>
            <a:pPr marL="0" indent="0">
              <a:buNone/>
            </a:pPr>
            <a:r>
              <a:rPr lang="en-GB" sz="3200" dirty="0" smtClean="0"/>
              <a:t>Double 15 = double 10               		  + double 5</a:t>
            </a:r>
          </a:p>
        </p:txBody>
      </p:sp>
      <p:sp>
        <p:nvSpPr>
          <p:cNvPr id="6" name="Content Placeholder 5"/>
          <p:cNvSpPr>
            <a:spLocks noGrp="1"/>
          </p:cNvSpPr>
          <p:nvPr>
            <p:ph sz="half" idx="2"/>
          </p:nvPr>
        </p:nvSpPr>
        <p:spPr/>
        <p:txBody>
          <a:bodyPr/>
          <a:lstStyle/>
          <a:p>
            <a:endParaRPr lang="en-GB"/>
          </a:p>
        </p:txBody>
      </p:sp>
      <p:pic>
        <p:nvPicPr>
          <p:cNvPr id="4" name="Picture 3"/>
          <p:cNvPicPr>
            <a:picLocks noChangeAspect="1"/>
          </p:cNvPicPr>
          <p:nvPr/>
        </p:nvPicPr>
        <p:blipFill rotWithShape="1">
          <a:blip r:embed="rId3"/>
          <a:srcRect b="6257"/>
          <a:stretch/>
        </p:blipFill>
        <p:spPr>
          <a:xfrm>
            <a:off x="4600882" y="637121"/>
            <a:ext cx="4133235" cy="54726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76230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332656"/>
            <a:ext cx="8229600" cy="5793507"/>
          </a:xfrm>
        </p:spPr>
        <p:style>
          <a:lnRef idx="1">
            <a:schemeClr val="accent5"/>
          </a:lnRef>
          <a:fillRef idx="2">
            <a:schemeClr val="accent5"/>
          </a:fillRef>
          <a:effectRef idx="1">
            <a:schemeClr val="accent5"/>
          </a:effectRef>
          <a:fontRef idx="minor">
            <a:schemeClr val="dk1"/>
          </a:fontRef>
        </p:style>
        <p:txBody>
          <a:bodyPr/>
          <a:lstStyle/>
          <a:p>
            <a:pPr marL="0" indent="0">
              <a:buNone/>
            </a:pPr>
            <a:r>
              <a:rPr lang="en-GB" u="sng" dirty="0" smtClean="0"/>
              <a:t>Missing numbers</a:t>
            </a:r>
          </a:p>
          <a:p>
            <a:pPr marL="0" indent="0">
              <a:buNone/>
            </a:pPr>
            <a:r>
              <a:rPr lang="en-GB" dirty="0" smtClean="0"/>
              <a:t>Children learn to not always expect the answer at the end:</a:t>
            </a:r>
          </a:p>
          <a:p>
            <a:pPr marL="0" indent="0">
              <a:buNone/>
            </a:pPr>
            <a:endParaRPr lang="en-GB" dirty="0"/>
          </a:p>
          <a:p>
            <a:pPr marL="0" indent="0">
              <a:buNone/>
            </a:pPr>
            <a:r>
              <a:rPr lang="en-GB" dirty="0" smtClean="0"/>
              <a:t>6 ÷ 2 = ?	</a:t>
            </a:r>
            <a:r>
              <a:rPr lang="en-GB" dirty="0"/>
              <a:t> 6 ÷ </a:t>
            </a:r>
            <a:r>
              <a:rPr lang="en-GB" dirty="0" smtClean="0"/>
              <a:t>? </a:t>
            </a:r>
            <a:r>
              <a:rPr lang="en-GB" dirty="0"/>
              <a:t>= </a:t>
            </a:r>
            <a:r>
              <a:rPr lang="en-GB" dirty="0" smtClean="0"/>
              <a:t>3      ? </a:t>
            </a:r>
            <a:r>
              <a:rPr lang="en-GB" dirty="0" smtClean="0">
                <a:solidFill>
                  <a:prstClr val="black"/>
                </a:solidFill>
              </a:rPr>
              <a:t>÷  2 = </a:t>
            </a:r>
            <a:r>
              <a:rPr lang="en-GB" dirty="0">
                <a:solidFill>
                  <a:prstClr val="black"/>
                </a:solidFill>
              </a:rPr>
              <a:t>3         </a:t>
            </a:r>
            <a:endParaRPr lang="en-GB" dirty="0" smtClean="0">
              <a:solidFill>
                <a:prstClr val="black"/>
              </a:solidFill>
            </a:endParaRPr>
          </a:p>
          <a:p>
            <a:pPr marL="0" indent="0">
              <a:buNone/>
            </a:pPr>
            <a:endParaRPr lang="en-GB" dirty="0">
              <a:solidFill>
                <a:prstClr val="black"/>
              </a:solidFill>
            </a:endParaRPr>
          </a:p>
          <a:p>
            <a:pPr marL="0" indent="0">
              <a:buNone/>
            </a:pPr>
            <a:r>
              <a:rPr lang="en-GB" dirty="0" smtClean="0">
                <a:solidFill>
                  <a:prstClr val="black"/>
                </a:solidFill>
              </a:rPr>
              <a:t>They might be asked to find all the possibilities:</a:t>
            </a:r>
          </a:p>
          <a:p>
            <a:pPr marL="0" indent="0">
              <a:buNone/>
            </a:pPr>
            <a:r>
              <a:rPr lang="en-GB" dirty="0" smtClean="0">
                <a:solidFill>
                  <a:prstClr val="black"/>
                </a:solidFill>
              </a:rPr>
              <a:t>? ÷        = 3</a:t>
            </a:r>
            <a:endParaRPr lang="en-GB" dirty="0"/>
          </a:p>
        </p:txBody>
      </p:sp>
      <p:sp>
        <p:nvSpPr>
          <p:cNvPr id="7" name="Isosceles Triangle 6"/>
          <p:cNvSpPr/>
          <p:nvPr/>
        </p:nvSpPr>
        <p:spPr>
          <a:xfrm>
            <a:off x="1187624" y="4293096"/>
            <a:ext cx="412632"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65986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is the expected standard of maths at the end of Year 2?</a:t>
            </a:r>
            <a:endParaRPr lang="en-GB" dirty="0"/>
          </a:p>
        </p:txBody>
      </p:sp>
      <p:sp>
        <p:nvSpPr>
          <p:cNvPr id="10" name="Content Placeholder 9"/>
          <p:cNvSpPr>
            <a:spLocks noGrp="1"/>
          </p:cNvSpPr>
          <p:nvPr>
            <p:ph sz="half" idx="2"/>
          </p:nvPr>
        </p:nvSpPr>
        <p:spPr/>
        <p:txBody>
          <a:bodyPr>
            <a:normAutofit fontScale="85000" lnSpcReduction="20000"/>
          </a:bodyPr>
          <a:lstStyle/>
          <a:p>
            <a:r>
              <a:rPr lang="en-GB" dirty="0" smtClean="0"/>
              <a:t>Children are assessed by their teacher, using arithmetic and reasoning tests, along with assessments of their everyday work in class.</a:t>
            </a:r>
          </a:p>
          <a:p>
            <a:r>
              <a:rPr lang="en-GB" dirty="0" smtClean="0"/>
              <a:t>This information is used to identify and address any problems as they move up into Year </a:t>
            </a:r>
            <a:r>
              <a:rPr lang="en-GB" dirty="0"/>
              <a:t>3. </a:t>
            </a:r>
            <a:endParaRPr lang="en-GB" dirty="0" smtClean="0"/>
          </a:p>
          <a:p>
            <a:r>
              <a:rPr lang="en-GB" dirty="0" smtClean="0"/>
              <a:t>They </a:t>
            </a:r>
            <a:r>
              <a:rPr lang="en-GB" dirty="0"/>
              <a:t>also allow teachers to see how your child is performing against national </a:t>
            </a:r>
            <a:r>
              <a:rPr lang="en-GB" dirty="0" smtClean="0"/>
              <a:t>‘expected standards’. </a:t>
            </a:r>
            <a:endParaRPr lang="en-GB" dirty="0"/>
          </a:p>
          <a:p>
            <a:endParaRPr lang="en-GB" dirty="0"/>
          </a:p>
          <a:p>
            <a:pPr marL="0" indent="0">
              <a:buNone/>
            </a:pPr>
            <a:endParaRPr lang="en-GB" dirty="0"/>
          </a:p>
        </p:txBody>
      </p:sp>
      <p:pic>
        <p:nvPicPr>
          <p:cNvPr id="13" name="Content Placeholder 12"/>
          <p:cNvPicPr>
            <a:picLocks noGrp="1" noChangeAspect="1"/>
          </p:cNvPicPr>
          <p:nvPr>
            <p:ph sz="half" idx="1"/>
          </p:nvPr>
        </p:nvPicPr>
        <p:blipFill>
          <a:blip r:embed="rId3"/>
          <a:stretch>
            <a:fillRect/>
          </a:stretch>
        </p:blipFill>
        <p:spPr>
          <a:xfrm>
            <a:off x="611560" y="1417638"/>
            <a:ext cx="2520280" cy="3566434"/>
          </a:xfrm>
          <a:prstGeom prst="rect">
            <a:avLst/>
          </a:prstGeom>
        </p:spPr>
      </p:pic>
      <p:pic>
        <p:nvPicPr>
          <p:cNvPr id="14" name="Picture 13"/>
          <p:cNvPicPr>
            <a:picLocks noChangeAspect="1"/>
          </p:cNvPicPr>
          <p:nvPr/>
        </p:nvPicPr>
        <p:blipFill rotWithShape="1">
          <a:blip r:embed="rId4"/>
          <a:srcRect l="31156" r="8986"/>
          <a:stretch/>
        </p:blipFill>
        <p:spPr>
          <a:xfrm>
            <a:off x="1699290" y="3863181"/>
            <a:ext cx="2532139" cy="2481064"/>
          </a:xfrm>
          <a:prstGeom prst="rect">
            <a:avLst/>
          </a:prstGeom>
        </p:spPr>
      </p:pic>
    </p:spTree>
    <p:extLst>
      <p:ext uri="{BB962C8B-B14F-4D97-AF65-F5344CB8AC3E}">
        <p14:creationId xmlns:p14="http://schemas.microsoft.com/office/powerpoint/2010/main" val="158430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Transition to Year 3</a:t>
            </a:r>
            <a:endParaRPr lang="en-GB" dirty="0"/>
          </a:p>
        </p:txBody>
      </p:sp>
      <p:sp>
        <p:nvSpPr>
          <p:cNvPr id="3" name="Content Placeholder 2"/>
          <p:cNvSpPr>
            <a:spLocks noGrp="1"/>
          </p:cNvSpPr>
          <p:nvPr>
            <p:ph idx="1"/>
          </p:nvPr>
        </p:nvSpPr>
        <p:spPr>
          <a:xfrm>
            <a:off x="457200" y="1600200"/>
            <a:ext cx="8229600" cy="4997152"/>
          </a:xfrm>
        </p:spPr>
        <p:txBody>
          <a:bodyPr>
            <a:normAutofit fontScale="92500" lnSpcReduction="10000"/>
          </a:bodyPr>
          <a:lstStyle/>
          <a:p>
            <a:r>
              <a:rPr lang="en-GB" dirty="0" smtClean="0"/>
              <a:t>Number bonds to 20.</a:t>
            </a:r>
          </a:p>
          <a:p>
            <a:r>
              <a:rPr lang="en-GB" dirty="0" smtClean="0"/>
              <a:t>Partition tens and ones (place value).</a:t>
            </a:r>
          </a:p>
          <a:p>
            <a:r>
              <a:rPr lang="en-GB" dirty="0" smtClean="0"/>
              <a:t>Counting forwards and backwards in ones and in intervals.</a:t>
            </a:r>
          </a:p>
          <a:p>
            <a:r>
              <a:rPr lang="en-GB" dirty="0" smtClean="0"/>
              <a:t>Times tables : 2x 5x 10x</a:t>
            </a:r>
          </a:p>
          <a:p>
            <a:r>
              <a:rPr lang="en-GB" dirty="0" smtClean="0"/>
              <a:t>Real life problem solving – sweets, shopping, how many more?  </a:t>
            </a:r>
          </a:p>
          <a:p>
            <a:r>
              <a:rPr lang="en-GB" dirty="0" smtClean="0"/>
              <a:t>Discuss the time – analogue clock or watch?</a:t>
            </a:r>
          </a:p>
          <a:p>
            <a:r>
              <a:rPr lang="en-GB" dirty="0" smtClean="0"/>
              <a:t>Lots of ‘maths talk’ to support their developing vocabularies.  Keep it light-hearted and FUN.</a:t>
            </a:r>
          </a:p>
          <a:p>
            <a:pPr marL="0" indent="0">
              <a:buNone/>
            </a:pPr>
            <a:endParaRPr lang="en-GB" dirty="0"/>
          </a:p>
        </p:txBody>
      </p:sp>
    </p:spTree>
    <p:extLst>
      <p:ext uri="{BB962C8B-B14F-4D97-AF65-F5344CB8AC3E}">
        <p14:creationId xmlns:p14="http://schemas.microsoft.com/office/powerpoint/2010/main" val="24707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608410"/>
          </a:xfrm>
        </p:spPr>
        <p:txBody>
          <a:bodyPr/>
          <a:lstStyle/>
          <a:p>
            <a:r>
              <a:rPr lang="en-GB" dirty="0" smtClean="0"/>
              <a:t>Most of all – be </a:t>
            </a:r>
            <a:r>
              <a:rPr lang="en-GB" dirty="0" smtClean="0">
                <a:hlinkClick r:id="rId3"/>
              </a:rPr>
              <a:t>positive</a:t>
            </a:r>
            <a:r>
              <a:rPr lang="en-GB" dirty="0" smtClean="0"/>
              <a:t>!</a:t>
            </a:r>
            <a:endParaRPr lang="en-GB" dirty="0"/>
          </a:p>
        </p:txBody>
      </p:sp>
      <p:sp>
        <p:nvSpPr>
          <p:cNvPr id="3" name="Content Placeholder 2"/>
          <p:cNvSpPr>
            <a:spLocks noGrp="1"/>
          </p:cNvSpPr>
          <p:nvPr>
            <p:ph idx="1"/>
          </p:nvPr>
        </p:nvSpPr>
        <p:spPr>
          <a:xfrm>
            <a:off x="628650" y="1939529"/>
            <a:ext cx="7886700" cy="3550444"/>
          </a:xfrm>
        </p:spPr>
        <p:txBody>
          <a:bodyPr/>
          <a:lstStyle/>
          <a:p>
            <a:r>
              <a:rPr lang="en-GB" dirty="0" smtClean="0"/>
              <a:t>You are your child’s </a:t>
            </a:r>
            <a:r>
              <a:rPr lang="en-GB" smtClean="0"/>
              <a:t>greatest role </a:t>
            </a:r>
            <a:r>
              <a:rPr lang="en-GB" dirty="0" smtClean="0"/>
              <a:t>model.</a:t>
            </a:r>
          </a:p>
          <a:p>
            <a:r>
              <a:rPr lang="en-GB" dirty="0" smtClean="0"/>
              <a:t>If you are positive and enthusiastic about maths, they will be too.</a:t>
            </a:r>
            <a:endParaRPr lang="en-GB" dirty="0"/>
          </a:p>
        </p:txBody>
      </p:sp>
      <p:pic>
        <p:nvPicPr>
          <p:cNvPr id="4" name="Picture 3"/>
          <p:cNvPicPr>
            <a:picLocks noChangeAspect="1"/>
          </p:cNvPicPr>
          <p:nvPr/>
        </p:nvPicPr>
        <p:blipFill rotWithShape="1">
          <a:blip r:embed="rId4"/>
          <a:srcRect l="16107" t="22904" r="6554" b="25676"/>
          <a:stretch/>
        </p:blipFill>
        <p:spPr>
          <a:xfrm>
            <a:off x="850195" y="2708920"/>
            <a:ext cx="7443610" cy="3999262"/>
          </a:xfrm>
          <a:prstGeom prst="rect">
            <a:avLst/>
          </a:prstGeom>
        </p:spPr>
      </p:pic>
      <p:sp>
        <p:nvSpPr>
          <p:cNvPr id="5" name="TextBox 4"/>
          <p:cNvSpPr txBox="1"/>
          <p:nvPr/>
        </p:nvSpPr>
        <p:spPr>
          <a:xfrm>
            <a:off x="3851920" y="6381328"/>
            <a:ext cx="1423788" cy="246221"/>
          </a:xfrm>
          <a:prstGeom prst="rect">
            <a:avLst/>
          </a:prstGeom>
          <a:noFill/>
        </p:spPr>
        <p:txBody>
          <a:bodyPr wrap="none" rtlCol="0">
            <a:spAutoFit/>
          </a:bodyPr>
          <a:lstStyle/>
          <a:p>
            <a:r>
              <a:rPr lang="en-GB" sz="1000" dirty="0" smtClean="0"/>
              <a:t>Image by Trainugly.com</a:t>
            </a:r>
            <a:endParaRPr lang="en-GB" sz="1000" dirty="0"/>
          </a:p>
        </p:txBody>
      </p:sp>
    </p:spTree>
    <p:extLst>
      <p:ext uri="{BB962C8B-B14F-4D97-AF65-F5344CB8AC3E}">
        <p14:creationId xmlns:p14="http://schemas.microsoft.com/office/powerpoint/2010/main" val="1731469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What are the main areas of KS1 maths?</a:t>
            </a:r>
            <a:endParaRPr lang="en-GB" dirty="0"/>
          </a:p>
        </p:txBody>
      </p:sp>
      <p:sp>
        <p:nvSpPr>
          <p:cNvPr id="5" name="Content Placeholder 4"/>
          <p:cNvSpPr>
            <a:spLocks noGrp="1"/>
          </p:cNvSpPr>
          <p:nvPr>
            <p:ph sz="half" idx="1"/>
          </p:nvPr>
        </p:nvSpPr>
        <p:spPr/>
        <p:txBody>
          <a:bodyPr>
            <a:normAutofit/>
          </a:bodyPr>
          <a:lstStyle/>
          <a:p>
            <a:pPr marL="0" indent="0">
              <a:buNone/>
            </a:pPr>
            <a:r>
              <a:rPr lang="en-GB" b="1" dirty="0" smtClean="0"/>
              <a:t>Number:</a:t>
            </a:r>
          </a:p>
          <a:p>
            <a:r>
              <a:rPr lang="en-GB" dirty="0" smtClean="0"/>
              <a:t>Place value</a:t>
            </a:r>
          </a:p>
          <a:p>
            <a:r>
              <a:rPr lang="en-GB" dirty="0" smtClean="0"/>
              <a:t>Addition and subtraction</a:t>
            </a:r>
          </a:p>
          <a:p>
            <a:r>
              <a:rPr lang="en-GB" dirty="0" smtClean="0"/>
              <a:t>Multiplication and division</a:t>
            </a:r>
          </a:p>
          <a:p>
            <a:r>
              <a:rPr lang="en-GB" dirty="0" smtClean="0"/>
              <a:t>Fractions</a:t>
            </a:r>
          </a:p>
          <a:p>
            <a:pPr marL="0" indent="0">
              <a:buNone/>
            </a:pPr>
            <a:endParaRPr lang="en-GB" dirty="0"/>
          </a:p>
          <a:p>
            <a:pPr marL="0" indent="0">
              <a:buNone/>
            </a:pPr>
            <a:r>
              <a:rPr lang="en-GB" b="1" dirty="0" smtClean="0"/>
              <a:t>Measurement</a:t>
            </a:r>
          </a:p>
          <a:p>
            <a:pPr marL="0" indent="0">
              <a:buNone/>
            </a:pPr>
            <a:r>
              <a:rPr lang="en-GB" b="1" dirty="0" smtClean="0"/>
              <a:t>Geometry</a:t>
            </a:r>
          </a:p>
          <a:p>
            <a:pPr marL="0" indent="0">
              <a:buNone/>
            </a:pPr>
            <a:r>
              <a:rPr lang="en-GB" b="1" dirty="0" smtClean="0"/>
              <a:t>Statistics (Y2)</a:t>
            </a:r>
            <a:endParaRPr lang="en-GB" b="1" dirty="0"/>
          </a:p>
        </p:txBody>
      </p:sp>
      <p:sp>
        <p:nvSpPr>
          <p:cNvPr id="6" name="Content Placeholder 5"/>
          <p:cNvSpPr>
            <a:spLocks noGrp="1"/>
          </p:cNvSpPr>
          <p:nvPr>
            <p:ph sz="half" idx="2"/>
          </p:nvPr>
        </p:nvSpPr>
        <p:spPr/>
        <p:txBody>
          <a:bodyPr>
            <a:normAutofit/>
          </a:bodyPr>
          <a:lstStyle/>
          <a:p>
            <a:pPr marL="0" indent="0">
              <a:buNone/>
            </a:pPr>
            <a:r>
              <a:rPr lang="en-GB" b="1" dirty="0" smtClean="0"/>
              <a:t>The main focus:</a:t>
            </a:r>
          </a:p>
          <a:p>
            <a:pPr marL="0" indent="0">
              <a:buNone/>
            </a:pPr>
            <a:r>
              <a:rPr lang="en-GB" dirty="0" smtClean="0"/>
              <a:t>Develop confidence and mental fluency with whole numbers, counting and place value.</a:t>
            </a:r>
          </a:p>
          <a:p>
            <a:pPr marL="0" indent="0">
              <a:buNone/>
            </a:pPr>
            <a:endParaRPr lang="en-GB" dirty="0"/>
          </a:p>
          <a:p>
            <a:pPr marL="0" indent="0">
              <a:buNone/>
            </a:pPr>
            <a:r>
              <a:rPr lang="en-GB" dirty="0" smtClean="0"/>
              <a:t>Involves working with numerals, words and four operations.</a:t>
            </a:r>
          </a:p>
          <a:p>
            <a:pPr marL="0" indent="0">
              <a:buNone/>
            </a:pPr>
            <a:endParaRPr lang="en-GB" dirty="0"/>
          </a:p>
          <a:p>
            <a:pPr marL="0" indent="0">
              <a:buNone/>
            </a:pPr>
            <a:r>
              <a:rPr lang="en-GB" dirty="0" smtClean="0"/>
              <a:t>Practical resources are vital – you have a selection to explore!</a:t>
            </a:r>
            <a:endParaRPr lang="en-GB" dirty="0"/>
          </a:p>
        </p:txBody>
      </p:sp>
    </p:spTree>
    <p:extLst>
      <p:ext uri="{BB962C8B-B14F-4D97-AF65-F5344CB8AC3E}">
        <p14:creationId xmlns:p14="http://schemas.microsoft.com/office/powerpoint/2010/main" val="86070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 example of our plan for Year 1</a:t>
            </a:r>
            <a:endParaRPr lang="en-GB" dirty="0"/>
          </a:p>
        </p:txBody>
      </p:sp>
      <p:pic>
        <p:nvPicPr>
          <p:cNvPr id="5" name="Picture 4"/>
          <p:cNvPicPr>
            <a:picLocks noChangeAspect="1"/>
          </p:cNvPicPr>
          <p:nvPr/>
        </p:nvPicPr>
        <p:blipFill>
          <a:blip r:embed="rId3"/>
          <a:stretch>
            <a:fillRect/>
          </a:stretch>
        </p:blipFill>
        <p:spPr>
          <a:xfrm>
            <a:off x="92392" y="1204912"/>
            <a:ext cx="8728080" cy="5050822"/>
          </a:xfrm>
          <a:prstGeom prst="rect">
            <a:avLst/>
          </a:prstGeom>
        </p:spPr>
      </p:pic>
    </p:spTree>
    <p:extLst>
      <p:ext uri="{BB962C8B-B14F-4D97-AF65-F5344CB8AC3E}">
        <p14:creationId xmlns:p14="http://schemas.microsoft.com/office/powerpoint/2010/main" val="683105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dirty="0" smtClean="0"/>
              <a:t>Concrete, Pictorial, Abstract</a:t>
            </a:r>
            <a:endParaRPr lang="en-GB" dirty="0"/>
          </a:p>
        </p:txBody>
      </p:sp>
      <p:sp>
        <p:nvSpPr>
          <p:cNvPr id="3" name="Content Placeholder 2"/>
          <p:cNvSpPr>
            <a:spLocks noGrp="1"/>
          </p:cNvSpPr>
          <p:nvPr>
            <p:ph idx="1"/>
          </p:nvPr>
        </p:nvSpPr>
        <p:spPr>
          <a:xfrm>
            <a:off x="457200" y="1124744"/>
            <a:ext cx="8229600" cy="5001419"/>
          </a:xfrm>
        </p:spPr>
        <p:txBody>
          <a:bodyPr>
            <a:normAutofit/>
          </a:bodyPr>
          <a:lstStyle/>
          <a:p>
            <a:pPr marL="0" indent="0">
              <a:buNone/>
            </a:pPr>
            <a:r>
              <a:rPr lang="en-GB" u="sng" dirty="0" smtClean="0"/>
              <a:t>Concrete</a:t>
            </a:r>
          </a:p>
          <a:p>
            <a:pPr marL="0" indent="0">
              <a:buNone/>
            </a:pPr>
            <a:r>
              <a:rPr lang="en-GB" dirty="0" smtClean="0"/>
              <a:t>Children begin exploring concepts using objects, such as counters, sticks, Numicon or real-life items.</a:t>
            </a:r>
          </a:p>
        </p:txBody>
      </p:sp>
      <p:pic>
        <p:nvPicPr>
          <p:cNvPr id="2051" name="Picture 3" descr="\\cranwell.lincs.sch.uk\Dfs\Staff\sthb001\Documents\My Pictures\2018-11\IMG_00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053" y="3789040"/>
            <a:ext cx="3370891" cy="25281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4597976" y="2924944"/>
            <a:ext cx="3824943" cy="3586336"/>
          </a:xfrm>
          <a:prstGeom prst="rect">
            <a:avLst/>
          </a:prstGeom>
        </p:spPr>
      </p:pic>
    </p:spTree>
    <p:extLst>
      <p:ext uri="{BB962C8B-B14F-4D97-AF65-F5344CB8AC3E}">
        <p14:creationId xmlns:p14="http://schemas.microsoft.com/office/powerpoint/2010/main" val="981658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pPr marL="0" lvl="0" indent="0">
              <a:buNone/>
            </a:pPr>
            <a:r>
              <a:rPr lang="en-GB" sz="3000" u="sng" dirty="0">
                <a:solidFill>
                  <a:prstClr val="black"/>
                </a:solidFill>
              </a:rPr>
              <a:t>Pictorial</a:t>
            </a:r>
          </a:p>
          <a:p>
            <a:pPr marL="0" lvl="0" indent="0">
              <a:buNone/>
            </a:pPr>
            <a:r>
              <a:rPr lang="en-GB" sz="3000" dirty="0">
                <a:solidFill>
                  <a:prstClr val="black"/>
                </a:solidFill>
              </a:rPr>
              <a:t>They move on to </a:t>
            </a:r>
            <a:endParaRPr lang="en-GB" sz="3000" dirty="0" smtClean="0">
              <a:solidFill>
                <a:prstClr val="black"/>
              </a:solidFill>
            </a:endParaRPr>
          </a:p>
          <a:p>
            <a:pPr marL="0" lvl="0" indent="0">
              <a:buNone/>
            </a:pPr>
            <a:r>
              <a:rPr lang="en-GB" sz="3000" dirty="0" smtClean="0">
                <a:solidFill>
                  <a:prstClr val="black"/>
                </a:solidFill>
              </a:rPr>
              <a:t>representing </a:t>
            </a:r>
            <a:r>
              <a:rPr lang="en-GB" sz="3000" dirty="0">
                <a:solidFill>
                  <a:prstClr val="black"/>
                </a:solidFill>
              </a:rPr>
              <a:t>the objects as pictures.</a:t>
            </a:r>
          </a:p>
          <a:p>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852936"/>
            <a:ext cx="28575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4042500" y="2276872"/>
            <a:ext cx="4913619" cy="4345181"/>
          </a:xfrm>
          <a:prstGeom prst="rect">
            <a:avLst/>
          </a:prstGeom>
        </p:spPr>
      </p:pic>
    </p:spTree>
    <p:extLst>
      <p:ext uri="{BB962C8B-B14F-4D97-AF65-F5344CB8AC3E}">
        <p14:creationId xmlns:p14="http://schemas.microsoft.com/office/powerpoint/2010/main" val="2421538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lstStyle/>
          <a:p>
            <a:pPr marL="0" lvl="0" indent="0">
              <a:buNone/>
            </a:pPr>
            <a:r>
              <a:rPr lang="en-GB" u="sng" dirty="0">
                <a:solidFill>
                  <a:prstClr val="black"/>
                </a:solidFill>
              </a:rPr>
              <a:t>Abstract</a:t>
            </a:r>
          </a:p>
          <a:p>
            <a:pPr marL="0" lvl="0" indent="0">
              <a:buNone/>
            </a:pPr>
            <a:r>
              <a:rPr lang="en-GB" dirty="0">
                <a:solidFill>
                  <a:prstClr val="black"/>
                </a:solidFill>
              </a:rPr>
              <a:t>Finally, they represent their ideas in abstract ways, using numerals and mathematical symbols (+-÷x</a:t>
            </a:r>
            <a:r>
              <a:rPr lang="en-GB" dirty="0" smtClean="0">
                <a:solidFill>
                  <a:prstClr val="black"/>
                </a:solidFill>
              </a:rPr>
              <a:t>=)</a:t>
            </a:r>
          </a:p>
          <a:p>
            <a:pPr marL="0" lvl="0" indent="0">
              <a:buNone/>
            </a:pPr>
            <a:endParaRPr lang="en-GB" dirty="0">
              <a:solidFill>
                <a:prstClr val="black"/>
              </a:solidFill>
            </a:endParaRPr>
          </a:p>
          <a:p>
            <a:endParaRPr lang="en-GB"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635"/>
          <a:stretch/>
        </p:blipFill>
        <p:spPr bwMode="auto">
          <a:xfrm>
            <a:off x="506079" y="2996952"/>
            <a:ext cx="5040560" cy="3288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5723352" y="3212887"/>
            <a:ext cx="3108937" cy="2856406"/>
          </a:xfrm>
          <a:prstGeom prst="rect">
            <a:avLst/>
          </a:prstGeom>
        </p:spPr>
      </p:pic>
    </p:spTree>
    <p:extLst>
      <p:ext uri="{BB962C8B-B14F-4D97-AF65-F5344CB8AC3E}">
        <p14:creationId xmlns:p14="http://schemas.microsoft.com/office/powerpoint/2010/main" val="1388284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does my child do in a maths lesson?</a:t>
            </a:r>
            <a:endParaRPr lang="en-GB" dirty="0"/>
          </a:p>
        </p:txBody>
      </p:sp>
      <p:sp>
        <p:nvSpPr>
          <p:cNvPr id="3" name="Content Placeholder 2"/>
          <p:cNvSpPr>
            <a:spLocks noGrp="1"/>
          </p:cNvSpPr>
          <p:nvPr>
            <p:ph idx="1"/>
          </p:nvPr>
        </p:nvSpPr>
        <p:spPr/>
        <p:txBody>
          <a:bodyPr/>
          <a:lstStyle/>
          <a:p>
            <a:r>
              <a:rPr lang="en-GB" dirty="0" smtClean="0"/>
              <a:t>Fluency practise – counting up and down, number bonds etc.</a:t>
            </a:r>
          </a:p>
          <a:p>
            <a:r>
              <a:rPr lang="en-GB" dirty="0" smtClean="0"/>
              <a:t>Introduced to new learning practically, through carefully </a:t>
            </a:r>
            <a:r>
              <a:rPr lang="en-GB" dirty="0" err="1" smtClean="0"/>
              <a:t>scaffolded</a:t>
            </a:r>
            <a:r>
              <a:rPr lang="en-GB" dirty="0" smtClean="0"/>
              <a:t> activities.</a:t>
            </a:r>
          </a:p>
          <a:p>
            <a:r>
              <a:rPr lang="en-GB" dirty="0" smtClean="0"/>
              <a:t>Independent, guided or group work.  Groups of children may rotate around a variety of exercises throughout the week.</a:t>
            </a:r>
          </a:p>
          <a:p>
            <a:r>
              <a:rPr lang="en-GB" dirty="0" smtClean="0"/>
              <a:t>Reasoning challenges, when they are ready.</a:t>
            </a:r>
          </a:p>
          <a:p>
            <a:endParaRPr lang="en-GB" dirty="0"/>
          </a:p>
        </p:txBody>
      </p:sp>
    </p:spTree>
    <p:extLst>
      <p:ext uri="{BB962C8B-B14F-4D97-AF65-F5344CB8AC3E}">
        <p14:creationId xmlns:p14="http://schemas.microsoft.com/office/powerpoint/2010/main" val="254629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importance of language</a:t>
            </a:r>
            <a:endParaRPr lang="en-GB" dirty="0"/>
          </a:p>
        </p:txBody>
      </p:sp>
      <p:sp>
        <p:nvSpPr>
          <p:cNvPr id="3" name="Content Placeholder 2"/>
          <p:cNvSpPr>
            <a:spLocks noGrp="1"/>
          </p:cNvSpPr>
          <p:nvPr>
            <p:ph idx="1"/>
          </p:nvPr>
        </p:nvSpPr>
        <p:spPr>
          <a:xfrm>
            <a:off x="179512" y="1600200"/>
            <a:ext cx="8784976" cy="4525963"/>
          </a:xfrm>
        </p:spPr>
        <p:txBody>
          <a:bodyPr>
            <a:normAutofit lnSpcReduction="10000"/>
          </a:bodyPr>
          <a:lstStyle/>
          <a:p>
            <a:r>
              <a:rPr lang="en-GB" dirty="0" smtClean="0"/>
              <a:t>For children to express their mathematical ideas and solve problems they need the correct vocabulary.</a:t>
            </a:r>
          </a:p>
          <a:p>
            <a:r>
              <a:rPr lang="en-GB" dirty="0" smtClean="0"/>
              <a:t>6 + 5 = 11  is a </a:t>
            </a:r>
            <a:r>
              <a:rPr lang="en-GB" dirty="0" smtClean="0">
                <a:solidFill>
                  <a:srgbClr val="FF0000"/>
                </a:solidFill>
              </a:rPr>
              <a:t>sum </a:t>
            </a:r>
            <a:r>
              <a:rPr lang="en-GB" dirty="0" smtClean="0"/>
              <a:t>(the word ‘sum’ means total)</a:t>
            </a:r>
            <a:endParaRPr lang="en-GB" dirty="0" smtClean="0">
              <a:solidFill>
                <a:srgbClr val="FF0000"/>
              </a:solidFill>
            </a:endParaRPr>
          </a:p>
          <a:p>
            <a:r>
              <a:rPr lang="en-GB" dirty="0" smtClean="0"/>
              <a:t>6 – 5 =1 is a </a:t>
            </a:r>
            <a:r>
              <a:rPr lang="en-GB" dirty="0" smtClean="0">
                <a:solidFill>
                  <a:srgbClr val="FF0000"/>
                </a:solidFill>
              </a:rPr>
              <a:t>subtraction</a:t>
            </a:r>
          </a:p>
          <a:p>
            <a:r>
              <a:rPr lang="en-GB" dirty="0" smtClean="0"/>
              <a:t>We often use the term ‘number sentence’ to mean a calculation involving numerals and operators. </a:t>
            </a:r>
          </a:p>
          <a:p>
            <a:r>
              <a:rPr lang="en-GB" dirty="0" smtClean="0"/>
              <a:t>Digits are 0-9, the ‘alphabet’ of numbers.</a:t>
            </a:r>
            <a:endParaRPr lang="en-GB" dirty="0"/>
          </a:p>
        </p:txBody>
      </p:sp>
    </p:spTree>
    <p:extLst>
      <p:ext uri="{BB962C8B-B14F-4D97-AF65-F5344CB8AC3E}">
        <p14:creationId xmlns:p14="http://schemas.microsoft.com/office/powerpoint/2010/main" val="400951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1904</Words>
  <Application>Microsoft Office PowerPoint</Application>
  <PresentationFormat>On-screen Show (4:3)</PresentationFormat>
  <Paragraphs>183</Paragraphs>
  <Slides>25</Slides>
  <Notes>25</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25</vt:i4>
      </vt:variant>
    </vt:vector>
  </HeadingPairs>
  <TitlesOfParts>
    <vt:vector size="32" baseType="lpstr">
      <vt:lpstr>Arial</vt:lpstr>
      <vt:lpstr>Calibri</vt:lpstr>
      <vt:lpstr>Calibri Light</vt:lpstr>
      <vt:lpstr>Office Theme</vt:lpstr>
      <vt:lpstr>1_Office Theme</vt:lpstr>
      <vt:lpstr>2_Office Theme</vt:lpstr>
      <vt:lpstr>3_Office Theme</vt:lpstr>
      <vt:lpstr>Maths in KS1</vt:lpstr>
      <vt:lpstr>What do we want children to be able to do with their maths?</vt:lpstr>
      <vt:lpstr>What are the main areas of KS1 maths?</vt:lpstr>
      <vt:lpstr>An example of our plan for Year 1</vt:lpstr>
      <vt:lpstr>Concrete, Pictorial, Abstract</vt:lpstr>
      <vt:lpstr>PowerPoint Presentation</vt:lpstr>
      <vt:lpstr>PowerPoint Presentation</vt:lpstr>
      <vt:lpstr>What does my child do in a maths lesson?</vt:lpstr>
      <vt:lpstr>The importance of language</vt:lpstr>
      <vt:lpstr>Addition and subtraction (Inverse operations)</vt:lpstr>
      <vt:lpstr>Key concept 1:  Commutativity</vt:lpstr>
      <vt:lpstr>Useful strategies</vt:lpstr>
      <vt:lpstr>PowerPoint Presentation</vt:lpstr>
      <vt:lpstr>PowerPoint Presentation</vt:lpstr>
      <vt:lpstr>PowerPoint Presentation</vt:lpstr>
      <vt:lpstr>PowerPoint Presentation</vt:lpstr>
      <vt:lpstr>Key Concept 2: Exchange</vt:lpstr>
      <vt:lpstr>Multiplication and Division (Inverse Operations)</vt:lpstr>
      <vt:lpstr>Useful strategies</vt:lpstr>
      <vt:lpstr>PowerPoint Presentation</vt:lpstr>
      <vt:lpstr>PowerPoint Presentation</vt:lpstr>
      <vt:lpstr>PowerPoint Presentation</vt:lpstr>
      <vt:lpstr>What is the expected standard of maths at the end of Year 2?</vt:lpstr>
      <vt:lpstr>Transition to Year 3</vt:lpstr>
      <vt:lpstr>Most of all – be positive!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in KS1</dc:title>
  <dc:creator>Windows User</dc:creator>
  <cp:lastModifiedBy>Helen Bullement</cp:lastModifiedBy>
  <cp:revision>31</cp:revision>
  <cp:lastPrinted>2019-04-01T22:45:06Z</cp:lastPrinted>
  <dcterms:created xsi:type="dcterms:W3CDTF">2019-01-16T13:58:50Z</dcterms:created>
  <dcterms:modified xsi:type="dcterms:W3CDTF">2019-04-02T20:22:52Z</dcterms:modified>
</cp:coreProperties>
</file>